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6" r:id="rId2"/>
    <p:sldId id="275" r:id="rId3"/>
    <p:sldId id="292" r:id="rId4"/>
    <p:sldId id="282" r:id="rId5"/>
    <p:sldId id="258" r:id="rId6"/>
    <p:sldId id="259" r:id="rId7"/>
    <p:sldId id="260" r:id="rId8"/>
    <p:sldId id="261" r:id="rId9"/>
    <p:sldId id="262" r:id="rId10"/>
    <p:sldId id="263" r:id="rId11"/>
    <p:sldId id="264" r:id="rId12"/>
    <p:sldId id="277" r:id="rId13"/>
    <p:sldId id="265" r:id="rId14"/>
    <p:sldId id="266" r:id="rId15"/>
    <p:sldId id="267" r:id="rId16"/>
    <p:sldId id="293" r:id="rId17"/>
    <p:sldId id="280" r:id="rId18"/>
    <p:sldId id="289" r:id="rId19"/>
    <p:sldId id="290" r:id="rId20"/>
    <p:sldId id="294" r:id="rId21"/>
    <p:sldId id="295" r:id="rId22"/>
    <p:sldId id="285" r:id="rId23"/>
    <p:sldId id="288" r:id="rId24"/>
    <p:sldId id="291" r:id="rId25"/>
    <p:sldId id="283" r:id="rId26"/>
    <p:sldId id="284" r:id="rId27"/>
    <p:sldId id="278" r:id="rId28"/>
    <p:sldId id="279" r:id="rId29"/>
  </p:sldIdLst>
  <p:sldSz cx="9144000" cy="6858000" type="screen4x3"/>
  <p:notesSz cx="7102475" cy="9388475"/>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C8546388-3F77-4E55-8A75-3C498956F614}" type="datetimeFigureOut">
              <a:rPr lang="es-AR" smtClean="0"/>
              <a:t>30/05/2016</a:t>
            </a:fld>
            <a:endParaRPr lang="es-AR"/>
          </a:p>
        </p:txBody>
      </p:sp>
      <p:sp>
        <p:nvSpPr>
          <p:cNvPr id="4" name="3 Marcador de imagen de diapositiva"/>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709613" y="4459288"/>
            <a:ext cx="5683250" cy="4224337"/>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916988"/>
            <a:ext cx="3078163" cy="4699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4022725" y="8916988"/>
            <a:ext cx="3078163" cy="469900"/>
          </a:xfrm>
          <a:prstGeom prst="rect">
            <a:avLst/>
          </a:prstGeom>
        </p:spPr>
        <p:txBody>
          <a:bodyPr vert="horz" lIns="91440" tIns="45720" rIns="91440" bIns="45720" rtlCol="0" anchor="b"/>
          <a:lstStyle>
            <a:lvl1pPr algn="r">
              <a:defRPr sz="1200"/>
            </a:lvl1pPr>
          </a:lstStyle>
          <a:p>
            <a:fld id="{023DCE80-ACDE-499A-85EB-3AD459882093}" type="slidenum">
              <a:rPr lang="es-AR" smtClean="0"/>
              <a:t>‹Nº›</a:t>
            </a:fld>
            <a:endParaRPr lang="es-AR"/>
          </a:p>
        </p:txBody>
      </p:sp>
    </p:spTree>
    <p:extLst>
      <p:ext uri="{BB962C8B-B14F-4D97-AF65-F5344CB8AC3E}">
        <p14:creationId xmlns:p14="http://schemas.microsoft.com/office/powerpoint/2010/main" val="360740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6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24497" indent="-278652" eaLnBrk="0" hangingPunct="0">
              <a:defRPr>
                <a:solidFill>
                  <a:schemeClr val="tx1"/>
                </a:solidFill>
                <a:latin typeface="Arial" pitchFamily="34" charset="0"/>
                <a:cs typeface="Arial" pitchFamily="34" charset="0"/>
              </a:defRPr>
            </a:lvl2pPr>
            <a:lvl3pPr marL="1114610" indent="-222922" eaLnBrk="0" hangingPunct="0">
              <a:defRPr>
                <a:solidFill>
                  <a:schemeClr val="tx1"/>
                </a:solidFill>
                <a:latin typeface="Arial" pitchFamily="34" charset="0"/>
                <a:cs typeface="Arial" pitchFamily="34" charset="0"/>
              </a:defRPr>
            </a:lvl3pPr>
            <a:lvl4pPr marL="1560454" indent="-222922" eaLnBrk="0" hangingPunct="0">
              <a:defRPr>
                <a:solidFill>
                  <a:schemeClr val="tx1"/>
                </a:solidFill>
                <a:latin typeface="Arial" pitchFamily="34" charset="0"/>
                <a:cs typeface="Arial" pitchFamily="34" charset="0"/>
              </a:defRPr>
            </a:lvl4pPr>
            <a:lvl5pPr marL="2006299" indent="-222922" eaLnBrk="0" hangingPunct="0">
              <a:defRPr>
                <a:solidFill>
                  <a:schemeClr val="tx1"/>
                </a:solidFill>
                <a:latin typeface="Arial" pitchFamily="34" charset="0"/>
                <a:cs typeface="Arial" pitchFamily="34" charset="0"/>
              </a:defRPr>
            </a:lvl5pPr>
            <a:lvl6pPr marL="2452143" indent="-222922" eaLnBrk="0" fontAlgn="base" hangingPunct="0">
              <a:spcBef>
                <a:spcPct val="0"/>
              </a:spcBef>
              <a:spcAft>
                <a:spcPct val="0"/>
              </a:spcAft>
              <a:defRPr>
                <a:solidFill>
                  <a:schemeClr val="tx1"/>
                </a:solidFill>
                <a:latin typeface="Arial" pitchFamily="34" charset="0"/>
                <a:cs typeface="Arial" pitchFamily="34" charset="0"/>
              </a:defRPr>
            </a:lvl6pPr>
            <a:lvl7pPr marL="2897987" indent="-222922" eaLnBrk="0" fontAlgn="base" hangingPunct="0">
              <a:spcBef>
                <a:spcPct val="0"/>
              </a:spcBef>
              <a:spcAft>
                <a:spcPct val="0"/>
              </a:spcAft>
              <a:defRPr>
                <a:solidFill>
                  <a:schemeClr val="tx1"/>
                </a:solidFill>
                <a:latin typeface="Arial" pitchFamily="34" charset="0"/>
                <a:cs typeface="Arial" pitchFamily="34" charset="0"/>
              </a:defRPr>
            </a:lvl7pPr>
            <a:lvl8pPr marL="3343831" indent="-222922" eaLnBrk="0" fontAlgn="base" hangingPunct="0">
              <a:spcBef>
                <a:spcPct val="0"/>
              </a:spcBef>
              <a:spcAft>
                <a:spcPct val="0"/>
              </a:spcAft>
              <a:defRPr>
                <a:solidFill>
                  <a:schemeClr val="tx1"/>
                </a:solidFill>
                <a:latin typeface="Arial" pitchFamily="34" charset="0"/>
                <a:cs typeface="Arial" pitchFamily="34" charset="0"/>
              </a:defRPr>
            </a:lvl8pPr>
            <a:lvl9pPr marL="3789675" indent="-22292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259E8C7-C57D-46BF-AEC6-3273BDF9D8F2}" type="slidenum">
              <a:rPr lang="es-AR" smtClean="0">
                <a:latin typeface="Calibri" pitchFamily="34" charset="0"/>
              </a:rPr>
              <a:pPr eaLnBrk="1" hangingPunct="1"/>
              <a:t>4</a:t>
            </a:fld>
            <a:endParaRPr lang="es-AR" smtClean="0">
              <a:latin typeface="Calibri" pitchFamily="34" charset="0"/>
            </a:endParaRPr>
          </a:p>
        </p:txBody>
      </p:sp>
      <p:sp>
        <p:nvSpPr>
          <p:cNvPr id="181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6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24497" indent="-278652" eaLnBrk="0" hangingPunct="0">
              <a:defRPr>
                <a:solidFill>
                  <a:schemeClr val="tx1"/>
                </a:solidFill>
                <a:latin typeface="Arial" pitchFamily="34" charset="0"/>
                <a:cs typeface="Arial" pitchFamily="34" charset="0"/>
              </a:defRPr>
            </a:lvl2pPr>
            <a:lvl3pPr marL="1114610" indent="-222922" eaLnBrk="0" hangingPunct="0">
              <a:defRPr>
                <a:solidFill>
                  <a:schemeClr val="tx1"/>
                </a:solidFill>
                <a:latin typeface="Arial" pitchFamily="34" charset="0"/>
                <a:cs typeface="Arial" pitchFamily="34" charset="0"/>
              </a:defRPr>
            </a:lvl3pPr>
            <a:lvl4pPr marL="1560454" indent="-222922" eaLnBrk="0" hangingPunct="0">
              <a:defRPr>
                <a:solidFill>
                  <a:schemeClr val="tx1"/>
                </a:solidFill>
                <a:latin typeface="Arial" pitchFamily="34" charset="0"/>
                <a:cs typeface="Arial" pitchFamily="34" charset="0"/>
              </a:defRPr>
            </a:lvl4pPr>
            <a:lvl5pPr marL="2006299" indent="-222922" eaLnBrk="0" hangingPunct="0">
              <a:defRPr>
                <a:solidFill>
                  <a:schemeClr val="tx1"/>
                </a:solidFill>
                <a:latin typeface="Arial" pitchFamily="34" charset="0"/>
                <a:cs typeface="Arial" pitchFamily="34" charset="0"/>
              </a:defRPr>
            </a:lvl5pPr>
            <a:lvl6pPr marL="2452143" indent="-222922" eaLnBrk="0" fontAlgn="base" hangingPunct="0">
              <a:spcBef>
                <a:spcPct val="0"/>
              </a:spcBef>
              <a:spcAft>
                <a:spcPct val="0"/>
              </a:spcAft>
              <a:defRPr>
                <a:solidFill>
                  <a:schemeClr val="tx1"/>
                </a:solidFill>
                <a:latin typeface="Arial" pitchFamily="34" charset="0"/>
                <a:cs typeface="Arial" pitchFamily="34" charset="0"/>
              </a:defRPr>
            </a:lvl6pPr>
            <a:lvl7pPr marL="2897987" indent="-222922" eaLnBrk="0" fontAlgn="base" hangingPunct="0">
              <a:spcBef>
                <a:spcPct val="0"/>
              </a:spcBef>
              <a:spcAft>
                <a:spcPct val="0"/>
              </a:spcAft>
              <a:defRPr>
                <a:solidFill>
                  <a:schemeClr val="tx1"/>
                </a:solidFill>
                <a:latin typeface="Arial" pitchFamily="34" charset="0"/>
                <a:cs typeface="Arial" pitchFamily="34" charset="0"/>
              </a:defRPr>
            </a:lvl7pPr>
            <a:lvl8pPr marL="3343831" indent="-222922" eaLnBrk="0" fontAlgn="base" hangingPunct="0">
              <a:spcBef>
                <a:spcPct val="0"/>
              </a:spcBef>
              <a:spcAft>
                <a:spcPct val="0"/>
              </a:spcAft>
              <a:defRPr>
                <a:solidFill>
                  <a:schemeClr val="tx1"/>
                </a:solidFill>
                <a:latin typeface="Arial" pitchFamily="34" charset="0"/>
                <a:cs typeface="Arial" pitchFamily="34" charset="0"/>
              </a:defRPr>
            </a:lvl8pPr>
            <a:lvl9pPr marL="3789675" indent="-22292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1561C00-2D6E-4CD8-8BF2-45DBD5945284}" type="slidenum">
              <a:rPr lang="es-AR" smtClean="0"/>
              <a:pPr eaLnBrk="1" hangingPunct="1"/>
              <a:t>18</a:t>
            </a:fld>
            <a:endParaRPr lang="es-AR" smtClean="0"/>
          </a:p>
        </p:txBody>
      </p:sp>
      <p:sp>
        <p:nvSpPr>
          <p:cNvPr id="183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39CB50F8-22EC-4274-8C98-2DDB25E76EC8}" type="datetimeFigureOut">
              <a:rPr lang="es-AR" smtClean="0"/>
              <a:t>30/05/2016</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E4F7895-B979-4746-8402-3516BF11F238}" type="slidenum">
              <a:rPr lang="es-AR" smtClean="0"/>
              <a:t>‹Nº›</a:t>
            </a:fld>
            <a:endParaRPr lang="es-AR"/>
          </a:p>
        </p:txBody>
      </p:sp>
    </p:spTree>
    <p:extLst>
      <p:ext uri="{BB962C8B-B14F-4D97-AF65-F5344CB8AC3E}">
        <p14:creationId xmlns:p14="http://schemas.microsoft.com/office/powerpoint/2010/main" val="3173570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39CB50F8-22EC-4274-8C98-2DDB25E76EC8}" type="datetimeFigureOut">
              <a:rPr lang="es-AR" smtClean="0"/>
              <a:t>30/05/2016</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E4F7895-B979-4746-8402-3516BF11F238}" type="slidenum">
              <a:rPr lang="es-AR" smtClean="0"/>
              <a:t>‹Nº›</a:t>
            </a:fld>
            <a:endParaRPr lang="es-AR"/>
          </a:p>
        </p:txBody>
      </p:sp>
    </p:spTree>
    <p:extLst>
      <p:ext uri="{BB962C8B-B14F-4D97-AF65-F5344CB8AC3E}">
        <p14:creationId xmlns:p14="http://schemas.microsoft.com/office/powerpoint/2010/main" val="2304289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39CB50F8-22EC-4274-8C98-2DDB25E76EC8}" type="datetimeFigureOut">
              <a:rPr lang="es-AR" smtClean="0"/>
              <a:t>30/05/2016</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E4F7895-B979-4746-8402-3516BF11F238}" type="slidenum">
              <a:rPr lang="es-AR" smtClean="0"/>
              <a:t>‹Nº›</a:t>
            </a:fld>
            <a:endParaRPr lang="es-AR"/>
          </a:p>
        </p:txBody>
      </p:sp>
    </p:spTree>
    <p:extLst>
      <p:ext uri="{BB962C8B-B14F-4D97-AF65-F5344CB8AC3E}">
        <p14:creationId xmlns:p14="http://schemas.microsoft.com/office/powerpoint/2010/main" val="209871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39CB50F8-22EC-4274-8C98-2DDB25E76EC8}" type="datetimeFigureOut">
              <a:rPr lang="es-AR" smtClean="0"/>
              <a:t>30/05/2016</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E4F7895-B979-4746-8402-3516BF11F238}" type="slidenum">
              <a:rPr lang="es-AR" smtClean="0"/>
              <a:t>‹Nº›</a:t>
            </a:fld>
            <a:endParaRPr lang="es-AR"/>
          </a:p>
        </p:txBody>
      </p:sp>
    </p:spTree>
    <p:extLst>
      <p:ext uri="{BB962C8B-B14F-4D97-AF65-F5344CB8AC3E}">
        <p14:creationId xmlns:p14="http://schemas.microsoft.com/office/powerpoint/2010/main" val="718965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9CB50F8-22EC-4274-8C98-2DDB25E76EC8}" type="datetimeFigureOut">
              <a:rPr lang="es-AR" smtClean="0"/>
              <a:t>30/05/2016</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E4F7895-B979-4746-8402-3516BF11F238}" type="slidenum">
              <a:rPr lang="es-AR" smtClean="0"/>
              <a:t>‹Nº›</a:t>
            </a:fld>
            <a:endParaRPr lang="es-AR"/>
          </a:p>
        </p:txBody>
      </p:sp>
    </p:spTree>
    <p:extLst>
      <p:ext uri="{BB962C8B-B14F-4D97-AF65-F5344CB8AC3E}">
        <p14:creationId xmlns:p14="http://schemas.microsoft.com/office/powerpoint/2010/main" val="953242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39CB50F8-22EC-4274-8C98-2DDB25E76EC8}" type="datetimeFigureOut">
              <a:rPr lang="es-AR" smtClean="0"/>
              <a:t>30/05/2016</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E4F7895-B979-4746-8402-3516BF11F238}" type="slidenum">
              <a:rPr lang="es-AR" smtClean="0"/>
              <a:t>‹Nº›</a:t>
            </a:fld>
            <a:endParaRPr lang="es-AR"/>
          </a:p>
        </p:txBody>
      </p:sp>
    </p:spTree>
    <p:extLst>
      <p:ext uri="{BB962C8B-B14F-4D97-AF65-F5344CB8AC3E}">
        <p14:creationId xmlns:p14="http://schemas.microsoft.com/office/powerpoint/2010/main" val="967233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39CB50F8-22EC-4274-8C98-2DDB25E76EC8}" type="datetimeFigureOut">
              <a:rPr lang="es-AR" smtClean="0"/>
              <a:t>30/05/2016</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CE4F7895-B979-4746-8402-3516BF11F238}" type="slidenum">
              <a:rPr lang="es-AR" smtClean="0"/>
              <a:t>‹Nº›</a:t>
            </a:fld>
            <a:endParaRPr lang="es-AR"/>
          </a:p>
        </p:txBody>
      </p:sp>
    </p:spTree>
    <p:extLst>
      <p:ext uri="{BB962C8B-B14F-4D97-AF65-F5344CB8AC3E}">
        <p14:creationId xmlns:p14="http://schemas.microsoft.com/office/powerpoint/2010/main" val="2942213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39CB50F8-22EC-4274-8C98-2DDB25E76EC8}" type="datetimeFigureOut">
              <a:rPr lang="es-AR" smtClean="0"/>
              <a:t>30/05/2016</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CE4F7895-B979-4746-8402-3516BF11F238}" type="slidenum">
              <a:rPr lang="es-AR" smtClean="0"/>
              <a:t>‹Nº›</a:t>
            </a:fld>
            <a:endParaRPr lang="es-AR"/>
          </a:p>
        </p:txBody>
      </p:sp>
    </p:spTree>
    <p:extLst>
      <p:ext uri="{BB962C8B-B14F-4D97-AF65-F5344CB8AC3E}">
        <p14:creationId xmlns:p14="http://schemas.microsoft.com/office/powerpoint/2010/main" val="3312763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9CB50F8-22EC-4274-8C98-2DDB25E76EC8}" type="datetimeFigureOut">
              <a:rPr lang="es-AR" smtClean="0"/>
              <a:t>30/05/2016</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CE4F7895-B979-4746-8402-3516BF11F238}" type="slidenum">
              <a:rPr lang="es-AR" smtClean="0"/>
              <a:t>‹Nº›</a:t>
            </a:fld>
            <a:endParaRPr lang="es-AR"/>
          </a:p>
        </p:txBody>
      </p:sp>
    </p:spTree>
    <p:extLst>
      <p:ext uri="{BB962C8B-B14F-4D97-AF65-F5344CB8AC3E}">
        <p14:creationId xmlns:p14="http://schemas.microsoft.com/office/powerpoint/2010/main" val="171650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9CB50F8-22EC-4274-8C98-2DDB25E76EC8}" type="datetimeFigureOut">
              <a:rPr lang="es-AR" smtClean="0"/>
              <a:t>30/05/2016</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E4F7895-B979-4746-8402-3516BF11F238}" type="slidenum">
              <a:rPr lang="es-AR" smtClean="0"/>
              <a:t>‹Nº›</a:t>
            </a:fld>
            <a:endParaRPr lang="es-AR"/>
          </a:p>
        </p:txBody>
      </p:sp>
    </p:spTree>
    <p:extLst>
      <p:ext uri="{BB962C8B-B14F-4D97-AF65-F5344CB8AC3E}">
        <p14:creationId xmlns:p14="http://schemas.microsoft.com/office/powerpoint/2010/main" val="47912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9CB50F8-22EC-4274-8C98-2DDB25E76EC8}" type="datetimeFigureOut">
              <a:rPr lang="es-AR" smtClean="0"/>
              <a:t>30/05/2016</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E4F7895-B979-4746-8402-3516BF11F238}" type="slidenum">
              <a:rPr lang="es-AR" smtClean="0"/>
              <a:t>‹Nº›</a:t>
            </a:fld>
            <a:endParaRPr lang="es-AR"/>
          </a:p>
        </p:txBody>
      </p:sp>
    </p:spTree>
    <p:extLst>
      <p:ext uri="{BB962C8B-B14F-4D97-AF65-F5344CB8AC3E}">
        <p14:creationId xmlns:p14="http://schemas.microsoft.com/office/powerpoint/2010/main" val="3367749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B50F8-22EC-4274-8C98-2DDB25E76EC8}" type="datetimeFigureOut">
              <a:rPr lang="es-AR" smtClean="0"/>
              <a:t>30/05/2016</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F7895-B979-4746-8402-3516BF11F238}" type="slidenum">
              <a:rPr lang="es-AR" smtClean="0"/>
              <a:t>‹Nº›</a:t>
            </a:fld>
            <a:endParaRPr lang="es-AR"/>
          </a:p>
        </p:txBody>
      </p:sp>
    </p:spTree>
    <p:extLst>
      <p:ext uri="{BB962C8B-B14F-4D97-AF65-F5344CB8AC3E}">
        <p14:creationId xmlns:p14="http://schemas.microsoft.com/office/powerpoint/2010/main" val="3689167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dirty="0" smtClean="0"/>
              <a:t>IEERI</a:t>
            </a:r>
            <a:endParaRPr lang="es-AR" b="1" dirty="0"/>
          </a:p>
        </p:txBody>
      </p:sp>
      <p:sp>
        <p:nvSpPr>
          <p:cNvPr id="3" name="2 Marcador de contenido"/>
          <p:cNvSpPr>
            <a:spLocks noGrp="1"/>
          </p:cNvSpPr>
          <p:nvPr>
            <p:ph idx="1"/>
          </p:nvPr>
        </p:nvSpPr>
        <p:spPr/>
        <p:txBody>
          <a:bodyPr>
            <a:normAutofit lnSpcReduction="10000"/>
          </a:bodyPr>
          <a:lstStyle/>
          <a:p>
            <a:pPr marL="0" indent="0" algn="ctr">
              <a:buNone/>
            </a:pPr>
            <a:r>
              <a:rPr lang="es-AR" dirty="0" smtClean="0"/>
              <a:t>Seminario «</a:t>
            </a:r>
            <a:r>
              <a:rPr lang="es-AR" b="1" dirty="0" smtClean="0"/>
              <a:t>América Latina en la Geopolítica de los Grandes Actores Globales</a:t>
            </a:r>
            <a:r>
              <a:rPr lang="es-AR" dirty="0" smtClean="0"/>
              <a:t>»</a:t>
            </a:r>
          </a:p>
          <a:p>
            <a:pPr marL="0" indent="0" algn="ctr">
              <a:buNone/>
            </a:pPr>
            <a:endParaRPr lang="es-AR" dirty="0" smtClean="0"/>
          </a:p>
          <a:p>
            <a:pPr marL="0" indent="0" algn="ctr">
              <a:buNone/>
            </a:pPr>
            <a:r>
              <a:rPr lang="es-AR" dirty="0" smtClean="0"/>
              <a:t>Carlos Juan </a:t>
            </a:r>
            <a:r>
              <a:rPr lang="es-AR" dirty="0" err="1" smtClean="0"/>
              <a:t>Moneta</a:t>
            </a:r>
            <a:endParaRPr lang="es-AR" dirty="0" smtClean="0"/>
          </a:p>
          <a:p>
            <a:pPr marL="0" indent="0" algn="ctr">
              <a:buNone/>
            </a:pPr>
            <a:r>
              <a:rPr lang="es-AR" b="1" dirty="0" smtClean="0"/>
              <a:t>El tercer actor: América Latina en la visión geoeconómica global del Japón</a:t>
            </a:r>
          </a:p>
          <a:p>
            <a:pPr marL="0" indent="0" algn="ctr">
              <a:buNone/>
            </a:pPr>
            <a:endParaRPr lang="es-AR" dirty="0"/>
          </a:p>
          <a:p>
            <a:pPr marL="0" indent="0">
              <a:buNone/>
            </a:pPr>
            <a:r>
              <a:rPr lang="es-AR" sz="2800" dirty="0" smtClean="0"/>
              <a:t>Círculo de Legisladores de la Nación</a:t>
            </a:r>
          </a:p>
          <a:p>
            <a:pPr marL="0" indent="0">
              <a:buNone/>
            </a:pPr>
            <a:r>
              <a:rPr lang="es-AR" sz="2800" dirty="0" smtClean="0"/>
              <a:t>Buenos Aires, 31/05/16</a:t>
            </a:r>
          </a:p>
          <a:p>
            <a:pPr marL="0" indent="0" algn="ctr">
              <a:buNone/>
            </a:pPr>
            <a:endParaRPr lang="es-AR" dirty="0" smtClean="0"/>
          </a:p>
        </p:txBody>
      </p:sp>
    </p:spTree>
    <p:extLst>
      <p:ext uri="{BB962C8B-B14F-4D97-AF65-F5344CB8AC3E}">
        <p14:creationId xmlns:p14="http://schemas.microsoft.com/office/powerpoint/2010/main" val="741115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AR" sz="3200" b="1" dirty="0" smtClean="0"/>
              <a:t>Las interacciones China- Japón: ¿Diferendos territoriales (Islas </a:t>
            </a:r>
            <a:r>
              <a:rPr lang="es-AR" sz="3200" b="1" dirty="0" err="1" smtClean="0"/>
              <a:t>Senkaku</a:t>
            </a:r>
            <a:r>
              <a:rPr lang="es-AR" sz="3200" b="1" dirty="0" smtClean="0"/>
              <a:t>) y «cooperación competitiva»? II</a:t>
            </a:r>
            <a:endParaRPr lang="es-AR" sz="3200" b="1" dirty="0"/>
          </a:p>
        </p:txBody>
      </p:sp>
      <p:sp>
        <p:nvSpPr>
          <p:cNvPr id="3" name="2 Marcador de contenido"/>
          <p:cNvSpPr>
            <a:spLocks noGrp="1"/>
          </p:cNvSpPr>
          <p:nvPr>
            <p:ph idx="1"/>
          </p:nvPr>
        </p:nvSpPr>
        <p:spPr>
          <a:xfrm>
            <a:off x="457200" y="1600200"/>
            <a:ext cx="8229600" cy="4997152"/>
          </a:xfrm>
        </p:spPr>
        <p:txBody>
          <a:bodyPr>
            <a:normAutofit/>
          </a:bodyPr>
          <a:lstStyle/>
          <a:p>
            <a:pPr marL="0" indent="0">
              <a:buNone/>
            </a:pPr>
            <a:r>
              <a:rPr lang="es-AR" sz="2000" b="1" dirty="0" smtClean="0"/>
              <a:t>Vínculos económicos y sociales: ¿Una red de contención?</a:t>
            </a:r>
          </a:p>
          <a:p>
            <a:pPr marL="0" indent="0">
              <a:buNone/>
            </a:pPr>
            <a:endParaRPr lang="es-AR" sz="2000" b="1" dirty="0"/>
          </a:p>
          <a:p>
            <a:pPr marL="0" indent="0">
              <a:buNone/>
            </a:pPr>
            <a:r>
              <a:rPr lang="es-AR" sz="2000" b="1" dirty="0" smtClean="0"/>
              <a:t>Relaciones comerciales:</a:t>
            </a:r>
          </a:p>
          <a:p>
            <a:r>
              <a:rPr lang="es-AR" sz="2000" dirty="0" smtClean="0"/>
              <a:t>Intercambio comercial (2014): 340 billones USD</a:t>
            </a:r>
          </a:p>
          <a:p>
            <a:r>
              <a:rPr lang="es-AR" sz="2000" dirty="0" smtClean="0"/>
              <a:t>China, tercer socio comercial nipón (cubre 1/5 de su comercio total)</a:t>
            </a:r>
          </a:p>
          <a:p>
            <a:r>
              <a:rPr lang="es-AR" sz="2000" dirty="0" smtClean="0"/>
              <a:t>Japón, segundo socio comercial chino y principal inversor externo </a:t>
            </a:r>
            <a:endParaRPr lang="es-AR" sz="2000" dirty="0"/>
          </a:p>
          <a:p>
            <a:pPr marL="0" indent="0">
              <a:buNone/>
            </a:pPr>
            <a:r>
              <a:rPr lang="es-AR" sz="2000" dirty="0" smtClean="0"/>
              <a:t>(2014: 100 billones USD; 30 billones más que los EEUU)</a:t>
            </a:r>
          </a:p>
          <a:p>
            <a:pPr marL="0" indent="0">
              <a:buNone/>
            </a:pPr>
            <a:endParaRPr lang="es-AR" sz="2000" b="1" dirty="0" smtClean="0"/>
          </a:p>
          <a:p>
            <a:pPr marL="0" indent="0">
              <a:buNone/>
            </a:pPr>
            <a:r>
              <a:rPr lang="es-AR" sz="2000" b="1" dirty="0" smtClean="0"/>
              <a:t>¿Cuánto inciden profundamente las tensiones geopolíticas sobre los vínculos comerciales o viceversa?</a:t>
            </a:r>
            <a:endParaRPr lang="es-AR" sz="2000" b="1" dirty="0"/>
          </a:p>
          <a:p>
            <a:r>
              <a:rPr lang="es-AR" sz="2000" dirty="0" smtClean="0"/>
              <a:t>Período Primer Ministro </a:t>
            </a:r>
            <a:r>
              <a:rPr lang="es-AR" sz="2000" dirty="0" err="1" smtClean="0"/>
              <a:t>Junichiro</a:t>
            </a:r>
            <a:r>
              <a:rPr lang="es-AR" sz="2000" dirty="0" smtClean="0"/>
              <a:t> </a:t>
            </a:r>
            <a:r>
              <a:rPr lang="es-AR" sz="2000" dirty="0" err="1" smtClean="0"/>
              <a:t>Koizumi</a:t>
            </a:r>
            <a:r>
              <a:rPr lang="es-AR" sz="2000" dirty="0" smtClean="0"/>
              <a:t> (2001-06): bajo nivel de relaciones, suspensión de visitas de Altas Autoridades y protestas </a:t>
            </a:r>
            <a:r>
              <a:rPr lang="es-AR" sz="2000" dirty="0" err="1" smtClean="0"/>
              <a:t>antiniponas</a:t>
            </a:r>
            <a:r>
              <a:rPr lang="es-AR" sz="2000" dirty="0" smtClean="0"/>
              <a:t> en China: </a:t>
            </a:r>
          </a:p>
          <a:p>
            <a:pPr lvl="1"/>
            <a:r>
              <a:rPr lang="es-AR" sz="1800" dirty="0" smtClean="0"/>
              <a:t>Incremento del comercio: </a:t>
            </a:r>
            <a:r>
              <a:rPr lang="es-AR" sz="1800" b="1" dirty="0" smtClean="0"/>
              <a:t>2000:</a:t>
            </a:r>
            <a:r>
              <a:rPr lang="es-AR" sz="1800" dirty="0" smtClean="0"/>
              <a:t> 85 billones USD; </a:t>
            </a:r>
            <a:r>
              <a:rPr lang="es-AR" sz="1800" b="1" dirty="0" smtClean="0"/>
              <a:t>2006</a:t>
            </a:r>
            <a:r>
              <a:rPr lang="es-AR" sz="1800" dirty="0" smtClean="0"/>
              <a:t>: 211 billones USD </a:t>
            </a:r>
          </a:p>
        </p:txBody>
      </p:sp>
      <p:sp>
        <p:nvSpPr>
          <p:cNvPr id="4" name="3 CuadroTexto"/>
          <p:cNvSpPr txBox="1"/>
          <p:nvPr/>
        </p:nvSpPr>
        <p:spPr>
          <a:xfrm>
            <a:off x="6119664" y="0"/>
            <a:ext cx="3024336" cy="369332"/>
          </a:xfrm>
          <a:prstGeom prst="rect">
            <a:avLst/>
          </a:prstGeom>
          <a:noFill/>
        </p:spPr>
        <p:txBody>
          <a:bodyPr wrap="square" rtlCol="0">
            <a:spAutoFit/>
          </a:bodyPr>
          <a:lstStyle/>
          <a:p>
            <a:pPr algn="r"/>
            <a:r>
              <a:rPr lang="es-AR" dirty="0" smtClean="0"/>
              <a:t>Carlos J. </a:t>
            </a:r>
            <a:r>
              <a:rPr lang="es-AR" dirty="0" err="1" smtClean="0"/>
              <a:t>Moneta</a:t>
            </a:r>
            <a:endParaRPr lang="es-AR" dirty="0"/>
          </a:p>
        </p:txBody>
      </p:sp>
    </p:spTree>
    <p:extLst>
      <p:ext uri="{BB962C8B-B14F-4D97-AF65-F5344CB8AC3E}">
        <p14:creationId xmlns:p14="http://schemas.microsoft.com/office/powerpoint/2010/main" val="1802776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AR" sz="3200" b="1" dirty="0" smtClean="0"/>
              <a:t>Las interacciones China- Japón: ¿Diferendos territoriales (Islas </a:t>
            </a:r>
            <a:r>
              <a:rPr lang="es-AR" sz="3200" b="1" dirty="0" err="1" smtClean="0"/>
              <a:t>Senkaku</a:t>
            </a:r>
            <a:r>
              <a:rPr lang="es-AR" sz="3200" b="1" dirty="0" smtClean="0"/>
              <a:t>) y «cooperación competitiva»? III</a:t>
            </a:r>
            <a:endParaRPr lang="es-AR" sz="3200" dirty="0"/>
          </a:p>
        </p:txBody>
      </p:sp>
      <p:sp>
        <p:nvSpPr>
          <p:cNvPr id="3" name="2 Marcador de contenido"/>
          <p:cNvSpPr>
            <a:spLocks noGrp="1"/>
          </p:cNvSpPr>
          <p:nvPr>
            <p:ph idx="1"/>
          </p:nvPr>
        </p:nvSpPr>
        <p:spPr>
          <a:xfrm>
            <a:off x="467544" y="1628800"/>
            <a:ext cx="8496944" cy="4968552"/>
          </a:xfrm>
        </p:spPr>
        <p:txBody>
          <a:bodyPr>
            <a:normAutofit fontScale="92500"/>
          </a:bodyPr>
          <a:lstStyle/>
          <a:p>
            <a:pPr marL="0" indent="0">
              <a:buNone/>
            </a:pPr>
            <a:r>
              <a:rPr lang="es-AR" sz="2000" b="1" dirty="0" smtClean="0"/>
              <a:t>Interacciones productivas:</a:t>
            </a:r>
          </a:p>
          <a:p>
            <a:r>
              <a:rPr lang="es-AR" sz="2000" dirty="0" smtClean="0"/>
              <a:t>«</a:t>
            </a:r>
            <a:r>
              <a:rPr lang="es-AR" sz="2000" dirty="0" err="1" smtClean="0"/>
              <a:t>Hollowing</a:t>
            </a:r>
            <a:r>
              <a:rPr lang="es-AR" sz="2000" dirty="0" smtClean="0"/>
              <a:t> </a:t>
            </a:r>
            <a:r>
              <a:rPr lang="es-AR" sz="2000" dirty="0" err="1" smtClean="0"/>
              <a:t>out</a:t>
            </a:r>
            <a:r>
              <a:rPr lang="es-AR" sz="2000" dirty="0" smtClean="0"/>
              <a:t>» de empresas e inversiones niponas hacia China (producción de alto valor agregado), con inversiones diversificadas en  Sudeste Asiático (ensamblaje) y países de Asia del Sur. </a:t>
            </a:r>
          </a:p>
          <a:p>
            <a:r>
              <a:rPr lang="es-AR" sz="2000" dirty="0" smtClean="0"/>
              <a:t>IED nipona aporta empleos, tecnología y gestión a China y contribuye a generar una fuerte interdependencia económica, financiera e industrial en la región.</a:t>
            </a:r>
          </a:p>
          <a:p>
            <a:r>
              <a:rPr lang="es-AR" sz="2000" dirty="0" smtClean="0"/>
              <a:t>Inversiones chinas en Japón: </a:t>
            </a:r>
            <a:r>
              <a:rPr lang="es-AR" sz="2000" b="1" dirty="0" smtClean="0"/>
              <a:t>2004</a:t>
            </a:r>
            <a:r>
              <a:rPr lang="es-AR" sz="2000" dirty="0" smtClean="0"/>
              <a:t>: USD 90 millones; </a:t>
            </a:r>
            <a:r>
              <a:rPr lang="es-AR" sz="2000" b="1" dirty="0" smtClean="0"/>
              <a:t>2014</a:t>
            </a:r>
            <a:r>
              <a:rPr lang="es-AR" sz="2000" dirty="0" smtClean="0"/>
              <a:t>: USD 600 millones </a:t>
            </a:r>
          </a:p>
          <a:p>
            <a:pPr marL="0" indent="0">
              <a:buNone/>
            </a:pPr>
            <a:endParaRPr lang="es-AR" sz="2000" dirty="0"/>
          </a:p>
          <a:p>
            <a:pPr marL="0" indent="0">
              <a:buNone/>
            </a:pPr>
            <a:r>
              <a:rPr lang="es-AR" sz="2000" b="1" dirty="0" smtClean="0"/>
              <a:t>Relaciones sociales</a:t>
            </a:r>
            <a:r>
              <a:rPr lang="es-AR" sz="2000" dirty="0" smtClean="0"/>
              <a:t>:</a:t>
            </a:r>
          </a:p>
          <a:p>
            <a:r>
              <a:rPr lang="es-AR" sz="2000" b="1" dirty="0" smtClean="0"/>
              <a:t>Turismo</a:t>
            </a:r>
            <a:r>
              <a:rPr lang="es-AR" sz="2000" dirty="0" smtClean="0"/>
              <a:t>: 2014:</a:t>
            </a:r>
            <a:r>
              <a:rPr lang="es-AR" sz="2000" b="1" dirty="0" smtClean="0"/>
              <a:t> </a:t>
            </a:r>
            <a:r>
              <a:rPr lang="es-AR" sz="2000" dirty="0" smtClean="0"/>
              <a:t>2,4 millones de chinos visitaron Japón (5 millones más esperan visas)</a:t>
            </a:r>
          </a:p>
          <a:p>
            <a:r>
              <a:rPr lang="es-AR" sz="2000" b="1" dirty="0" smtClean="0"/>
              <a:t>Educación</a:t>
            </a:r>
            <a:r>
              <a:rPr lang="es-AR" sz="2000" dirty="0" smtClean="0"/>
              <a:t>: </a:t>
            </a:r>
          </a:p>
          <a:p>
            <a:pPr lvl="1"/>
            <a:r>
              <a:rPr lang="es-AR" sz="1800" dirty="0" smtClean="0"/>
              <a:t>Más del 50% de los 184 mil estudiantes extranjeros en Japón, son chinos </a:t>
            </a:r>
          </a:p>
          <a:p>
            <a:pPr lvl="1"/>
            <a:r>
              <a:rPr lang="es-AR" sz="1800" dirty="0" smtClean="0"/>
              <a:t>China es el segundo destino para los estudiantes japoneses, después de EEUU</a:t>
            </a:r>
          </a:p>
          <a:p>
            <a:pPr lvl="1"/>
            <a:r>
              <a:rPr lang="es-AR" sz="1800" dirty="0" smtClean="0"/>
              <a:t>Japón representa el tercer grupo de estudiantes extranjeros en China</a:t>
            </a:r>
            <a:endParaRPr lang="es-AR" sz="1800" dirty="0"/>
          </a:p>
        </p:txBody>
      </p:sp>
      <p:sp>
        <p:nvSpPr>
          <p:cNvPr id="4" name="3 CuadroTexto"/>
          <p:cNvSpPr txBox="1"/>
          <p:nvPr/>
        </p:nvSpPr>
        <p:spPr>
          <a:xfrm>
            <a:off x="7308304" y="0"/>
            <a:ext cx="1835696" cy="369332"/>
          </a:xfrm>
          <a:prstGeom prst="rect">
            <a:avLst/>
          </a:prstGeom>
          <a:noFill/>
        </p:spPr>
        <p:txBody>
          <a:bodyPr wrap="square" rtlCol="0">
            <a:spAutoFit/>
          </a:bodyPr>
          <a:lstStyle/>
          <a:p>
            <a:pPr algn="r"/>
            <a:r>
              <a:rPr lang="es-AR" dirty="0" smtClean="0"/>
              <a:t>Carlos J. </a:t>
            </a:r>
            <a:r>
              <a:rPr lang="es-AR" dirty="0" err="1" smtClean="0"/>
              <a:t>Moneta</a:t>
            </a:r>
            <a:endParaRPr lang="es-AR" dirty="0"/>
          </a:p>
        </p:txBody>
      </p:sp>
    </p:spTree>
    <p:extLst>
      <p:ext uri="{BB962C8B-B14F-4D97-AF65-F5344CB8AC3E}">
        <p14:creationId xmlns:p14="http://schemas.microsoft.com/office/powerpoint/2010/main" val="1466907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1 Imagen" descr="division de las funciones productivas entre japon y asia orienta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775" y="0"/>
            <a:ext cx="8426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7380312" y="-36676"/>
            <a:ext cx="1835696" cy="369332"/>
          </a:xfrm>
          <a:prstGeom prst="rect">
            <a:avLst/>
          </a:prstGeom>
          <a:noFill/>
        </p:spPr>
        <p:txBody>
          <a:bodyPr wrap="square" rtlCol="0">
            <a:spAutoFit/>
          </a:bodyPr>
          <a:lstStyle/>
          <a:p>
            <a:pPr algn="r"/>
            <a:r>
              <a:rPr lang="es-AR" dirty="0" smtClean="0"/>
              <a:t>Carlos J. </a:t>
            </a:r>
            <a:r>
              <a:rPr lang="es-AR" dirty="0" err="1" smtClean="0"/>
              <a:t>Moneta</a:t>
            </a:r>
            <a:endParaRPr lang="es-AR" dirty="0"/>
          </a:p>
        </p:txBody>
      </p:sp>
    </p:spTree>
    <p:extLst>
      <p:ext uri="{BB962C8B-B14F-4D97-AF65-F5344CB8AC3E}">
        <p14:creationId xmlns:p14="http://schemas.microsoft.com/office/powerpoint/2010/main" val="480476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0"/>
            <a:ext cx="8867328" cy="1143000"/>
          </a:xfrm>
        </p:spPr>
        <p:txBody>
          <a:bodyPr>
            <a:noAutofit/>
          </a:bodyPr>
          <a:lstStyle/>
          <a:p>
            <a:r>
              <a:rPr lang="es-AR" sz="3600" b="1" dirty="0" smtClean="0"/>
              <a:t>China- Japón*: hacia el futuro (2016-2030</a:t>
            </a:r>
            <a:r>
              <a:rPr lang="es-AR" sz="3600" b="1" dirty="0" smtClean="0"/>
              <a:t>) I </a:t>
            </a:r>
            <a:endParaRPr lang="es-AR" sz="3600" dirty="0"/>
          </a:p>
        </p:txBody>
      </p:sp>
      <p:sp>
        <p:nvSpPr>
          <p:cNvPr id="3" name="2 Marcador de contenido"/>
          <p:cNvSpPr>
            <a:spLocks noGrp="1"/>
          </p:cNvSpPr>
          <p:nvPr>
            <p:ph idx="1"/>
          </p:nvPr>
        </p:nvSpPr>
        <p:spPr>
          <a:xfrm>
            <a:off x="33714" y="980728"/>
            <a:ext cx="8856984" cy="4968552"/>
          </a:xfrm>
        </p:spPr>
        <p:txBody>
          <a:bodyPr>
            <a:normAutofit fontScale="92500"/>
          </a:bodyPr>
          <a:lstStyle/>
          <a:p>
            <a:pPr marL="0" indent="0">
              <a:buNone/>
            </a:pPr>
            <a:r>
              <a:rPr lang="es-AR" sz="2600" b="1" dirty="0" smtClean="0"/>
              <a:t>Japón: </a:t>
            </a:r>
            <a:r>
              <a:rPr lang="es-AR" sz="2600" dirty="0" smtClean="0"/>
              <a:t>(2015-2030/40)</a:t>
            </a:r>
            <a:r>
              <a:rPr lang="es-AR" sz="2600" b="1" dirty="0" smtClean="0"/>
              <a:t> </a:t>
            </a:r>
          </a:p>
          <a:p>
            <a:r>
              <a:rPr lang="es-AR" sz="2600" dirty="0" smtClean="0"/>
              <a:t>Pese a repetidas situaciones de crisis, Japón ha logrado mantener altos </a:t>
            </a:r>
            <a:r>
              <a:rPr lang="es-AR" sz="2600" dirty="0" err="1" smtClean="0"/>
              <a:t>standards</a:t>
            </a:r>
            <a:r>
              <a:rPr lang="es-AR" sz="2600" dirty="0" smtClean="0"/>
              <a:t> de vida; estabilidad política y avances en parte de sus vínculos regionales </a:t>
            </a:r>
          </a:p>
          <a:p>
            <a:r>
              <a:rPr lang="es-AR" sz="2600" dirty="0" smtClean="0"/>
              <a:t>Declinación demográfica afectara negativamente la dimensión de la fuerza de trabajo (2015-2025: se reducirá en 5,5 millones desde los 7,7-8 millones actuales). En el 2040, corresponderá solo al 50-52% de la población. </a:t>
            </a:r>
          </a:p>
          <a:p>
            <a:r>
              <a:rPr lang="es-AR" sz="2600" dirty="0" smtClean="0"/>
              <a:t>Se impulsaran  ajustes estructurales y reformas tecnológicas y de empleo necesarias para mejorar la productividad </a:t>
            </a:r>
          </a:p>
          <a:p>
            <a:r>
              <a:rPr lang="es-AR" sz="2600" dirty="0" smtClean="0"/>
              <a:t>Se utilizará estratégicamente la expansión de la clase media en Asia Pacífico para el posicionamiento masivo de productos nipones </a:t>
            </a:r>
          </a:p>
          <a:p>
            <a:endParaRPr lang="es-AR" sz="2400" dirty="0"/>
          </a:p>
        </p:txBody>
      </p:sp>
      <p:sp>
        <p:nvSpPr>
          <p:cNvPr id="4" name="3 CuadroTexto"/>
          <p:cNvSpPr txBox="1"/>
          <p:nvPr/>
        </p:nvSpPr>
        <p:spPr>
          <a:xfrm>
            <a:off x="-14033" y="6012542"/>
            <a:ext cx="8940824" cy="830997"/>
          </a:xfrm>
          <a:prstGeom prst="rect">
            <a:avLst/>
          </a:prstGeom>
          <a:noFill/>
        </p:spPr>
        <p:txBody>
          <a:bodyPr wrap="square" rtlCol="0">
            <a:spAutoFit/>
          </a:bodyPr>
          <a:lstStyle/>
          <a:p>
            <a:r>
              <a:rPr lang="es-AR" sz="1600" dirty="0" smtClean="0"/>
              <a:t>* Parcialmente basado en C. </a:t>
            </a:r>
            <a:r>
              <a:rPr lang="es-AR" sz="1600" dirty="0" err="1" smtClean="0"/>
              <a:t>Moneta</a:t>
            </a:r>
            <a:r>
              <a:rPr lang="es-AR" sz="1600" dirty="0" smtClean="0"/>
              <a:t>. «Relaciones argentino-niponas en las últimas décadas: interacciones, desencuentros y una mirada hacia el futuro»., en H. </a:t>
            </a:r>
            <a:r>
              <a:rPr lang="es-AR" sz="1600" dirty="0" err="1" smtClean="0"/>
              <a:t>Antemani</a:t>
            </a:r>
            <a:r>
              <a:rPr lang="es-AR" sz="1600" dirty="0" smtClean="0"/>
              <a:t> de Oliveira (</a:t>
            </a:r>
            <a:r>
              <a:rPr lang="es-AR" sz="1600" dirty="0" err="1" smtClean="0"/>
              <a:t>Coordenador</a:t>
            </a:r>
            <a:r>
              <a:rPr lang="es-AR" sz="1600" dirty="0" smtClean="0"/>
              <a:t>). </a:t>
            </a:r>
            <a:r>
              <a:rPr lang="es-AR" sz="1600" dirty="0" err="1" smtClean="0"/>
              <a:t>Japao</a:t>
            </a:r>
            <a:r>
              <a:rPr lang="es-AR" sz="1600" dirty="0" smtClean="0"/>
              <a:t> e </a:t>
            </a:r>
            <a:r>
              <a:rPr lang="es-AR" sz="1600" dirty="0" err="1" smtClean="0"/>
              <a:t>America</a:t>
            </a:r>
            <a:r>
              <a:rPr lang="es-AR" sz="1600" dirty="0" smtClean="0"/>
              <a:t> Latina. Economía, </a:t>
            </a:r>
            <a:r>
              <a:rPr lang="es-AR" sz="1600" dirty="0" err="1" smtClean="0"/>
              <a:t>estratégia</a:t>
            </a:r>
            <a:r>
              <a:rPr lang="es-AR" sz="1600" dirty="0" smtClean="0"/>
              <a:t> e política externa. </a:t>
            </a:r>
            <a:r>
              <a:rPr lang="es-AR" sz="1600" dirty="0" err="1" smtClean="0"/>
              <a:t>Jurua</a:t>
            </a:r>
            <a:r>
              <a:rPr lang="es-AR" sz="1600" dirty="0" smtClean="0"/>
              <a:t>, </a:t>
            </a:r>
            <a:r>
              <a:rPr lang="es-AR" sz="1600" dirty="0" err="1" smtClean="0"/>
              <a:t>Curitiva</a:t>
            </a:r>
            <a:r>
              <a:rPr lang="es-AR" sz="1600" dirty="0" smtClean="0"/>
              <a:t>, Brasil, 2010.</a:t>
            </a:r>
            <a:endParaRPr lang="es-AR" sz="1600" dirty="0"/>
          </a:p>
        </p:txBody>
      </p:sp>
      <p:sp>
        <p:nvSpPr>
          <p:cNvPr id="5" name="4 CuadroTexto"/>
          <p:cNvSpPr txBox="1"/>
          <p:nvPr/>
        </p:nvSpPr>
        <p:spPr>
          <a:xfrm>
            <a:off x="7415808" y="3974"/>
            <a:ext cx="1728192" cy="369332"/>
          </a:xfrm>
          <a:prstGeom prst="rect">
            <a:avLst/>
          </a:prstGeom>
          <a:noFill/>
        </p:spPr>
        <p:txBody>
          <a:bodyPr wrap="square" rtlCol="0">
            <a:spAutoFit/>
          </a:bodyPr>
          <a:lstStyle/>
          <a:p>
            <a:r>
              <a:rPr lang="es-AR" dirty="0" smtClean="0"/>
              <a:t>Carlos </a:t>
            </a:r>
            <a:r>
              <a:rPr lang="es-AR" dirty="0" err="1" smtClean="0"/>
              <a:t>Moneta</a:t>
            </a:r>
            <a:endParaRPr lang="es-AR" dirty="0"/>
          </a:p>
        </p:txBody>
      </p:sp>
    </p:spTree>
    <p:extLst>
      <p:ext uri="{BB962C8B-B14F-4D97-AF65-F5344CB8AC3E}">
        <p14:creationId xmlns:p14="http://schemas.microsoft.com/office/powerpoint/2010/main" val="1136063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48680"/>
            <a:ext cx="8229600" cy="1143000"/>
          </a:xfrm>
        </p:spPr>
        <p:txBody>
          <a:bodyPr>
            <a:normAutofit fontScale="90000"/>
          </a:bodyPr>
          <a:lstStyle/>
          <a:p>
            <a:r>
              <a:rPr lang="es-AR" sz="3600" b="1" dirty="0" smtClean="0"/>
              <a:t>China- Japón*: hacia el futuro (2016-2030) </a:t>
            </a:r>
            <a:r>
              <a:rPr lang="es-AR" sz="3600" b="1" dirty="0" smtClean="0"/>
              <a:t>II</a:t>
            </a:r>
            <a:r>
              <a:rPr lang="es-AR" sz="3600" b="1" dirty="0" smtClean="0"/>
              <a:t/>
            </a:r>
            <a:br>
              <a:rPr lang="es-AR" sz="3600" b="1" dirty="0" smtClean="0"/>
            </a:br>
            <a:endParaRPr lang="es-AR" sz="3600" b="1" dirty="0"/>
          </a:p>
        </p:txBody>
      </p:sp>
      <p:sp>
        <p:nvSpPr>
          <p:cNvPr id="3" name="2 Marcador de contenido"/>
          <p:cNvSpPr>
            <a:spLocks noGrp="1"/>
          </p:cNvSpPr>
          <p:nvPr>
            <p:ph idx="1"/>
          </p:nvPr>
        </p:nvSpPr>
        <p:spPr>
          <a:xfrm>
            <a:off x="457200" y="1600200"/>
            <a:ext cx="8435280" cy="4525963"/>
          </a:xfrm>
        </p:spPr>
        <p:txBody>
          <a:bodyPr/>
          <a:lstStyle/>
          <a:p>
            <a:pPr marL="0" indent="0">
              <a:buNone/>
            </a:pPr>
            <a:r>
              <a:rPr lang="es-AR" b="1" dirty="0" smtClean="0"/>
              <a:t>Escenarios de futuros</a:t>
            </a:r>
          </a:p>
          <a:p>
            <a:r>
              <a:rPr lang="es-AR" b="1" dirty="0" smtClean="0"/>
              <a:t>Continúa el «estado de flujo» entre Japón y China </a:t>
            </a:r>
          </a:p>
          <a:p>
            <a:r>
              <a:rPr lang="es-AR" b="1" dirty="0" smtClean="0"/>
              <a:t>Se fortalece la orientación del eje estratégico de seguridad EEUU- Japón – aliados en AP</a:t>
            </a:r>
          </a:p>
          <a:p>
            <a:r>
              <a:rPr lang="es-AR" b="1" dirty="0" smtClean="0"/>
              <a:t>Se avanza en la definición de una interacción de influencia regional satisfactoria (¿liderazgo compartido?)para China y Japón  </a:t>
            </a:r>
            <a:endParaRPr lang="es-AR" b="1" dirty="0"/>
          </a:p>
        </p:txBody>
      </p:sp>
      <p:sp>
        <p:nvSpPr>
          <p:cNvPr id="4" name="3 CuadroTexto"/>
          <p:cNvSpPr txBox="1"/>
          <p:nvPr/>
        </p:nvSpPr>
        <p:spPr>
          <a:xfrm>
            <a:off x="7415808" y="3974"/>
            <a:ext cx="1728192" cy="369332"/>
          </a:xfrm>
          <a:prstGeom prst="rect">
            <a:avLst/>
          </a:prstGeom>
          <a:noFill/>
        </p:spPr>
        <p:txBody>
          <a:bodyPr wrap="square" rtlCol="0">
            <a:spAutoFit/>
          </a:bodyPr>
          <a:lstStyle/>
          <a:p>
            <a:r>
              <a:rPr lang="es-AR" dirty="0" smtClean="0"/>
              <a:t>Carlos </a:t>
            </a:r>
            <a:r>
              <a:rPr lang="es-AR" dirty="0" err="1" smtClean="0"/>
              <a:t>Moneta</a:t>
            </a:r>
            <a:endParaRPr lang="es-AR" dirty="0"/>
          </a:p>
        </p:txBody>
      </p:sp>
    </p:spTree>
    <p:extLst>
      <p:ext uri="{BB962C8B-B14F-4D97-AF65-F5344CB8AC3E}">
        <p14:creationId xmlns:p14="http://schemas.microsoft.com/office/powerpoint/2010/main" val="2619300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noAutofit/>
          </a:bodyPr>
          <a:lstStyle/>
          <a:p>
            <a:r>
              <a:rPr lang="es-AR" sz="3200" b="1" dirty="0" smtClean="0"/>
              <a:t>Proceso de orientación nipón de  los Acuerdos Económicos Regionales y Asociaciones Estratégicas </a:t>
            </a:r>
            <a:endParaRPr lang="es-AR" sz="3200" b="1" dirty="0"/>
          </a:p>
        </p:txBody>
      </p:sp>
      <p:pic>
        <p:nvPicPr>
          <p:cNvPr id="2066" name="Picture 18"/>
          <p:cNvPicPr>
            <a:picLocks noChangeAspect="1" noChangeArrowheads="1"/>
          </p:cNvPicPr>
          <p:nvPr/>
        </p:nvPicPr>
        <p:blipFill rotWithShape="1">
          <a:blip r:embed="rId2">
            <a:extLst>
              <a:ext uri="{28A0092B-C50C-407E-A947-70E740481C1C}">
                <a14:useLocalDpi xmlns:a14="http://schemas.microsoft.com/office/drawing/2010/main" val="0"/>
              </a:ext>
            </a:extLst>
          </a:blip>
          <a:srcRect l="22694" t="48342" r="22589" b="19791"/>
          <a:stretch/>
        </p:blipFill>
        <p:spPr bwMode="auto">
          <a:xfrm>
            <a:off x="8095" y="2062194"/>
            <a:ext cx="8926725" cy="2922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CuadroTexto"/>
          <p:cNvSpPr txBox="1"/>
          <p:nvPr/>
        </p:nvSpPr>
        <p:spPr>
          <a:xfrm>
            <a:off x="7415808" y="3974"/>
            <a:ext cx="1728192" cy="369332"/>
          </a:xfrm>
          <a:prstGeom prst="rect">
            <a:avLst/>
          </a:prstGeom>
          <a:noFill/>
        </p:spPr>
        <p:txBody>
          <a:bodyPr wrap="square" rtlCol="0">
            <a:spAutoFit/>
          </a:bodyPr>
          <a:lstStyle/>
          <a:p>
            <a:r>
              <a:rPr lang="es-AR" dirty="0" smtClean="0"/>
              <a:t>Carlos </a:t>
            </a:r>
            <a:r>
              <a:rPr lang="es-AR" dirty="0" err="1" smtClean="0"/>
              <a:t>Moneta</a:t>
            </a:r>
            <a:endParaRPr lang="es-AR" dirty="0"/>
          </a:p>
        </p:txBody>
      </p:sp>
    </p:spTree>
    <p:extLst>
      <p:ext uri="{BB962C8B-B14F-4D97-AF65-F5344CB8AC3E}">
        <p14:creationId xmlns:p14="http://schemas.microsoft.com/office/powerpoint/2010/main" val="447454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s-MX" altLang="es-AR" sz="3100" dirty="0" smtClean="0"/>
              <a:t/>
            </a:r>
            <a:br>
              <a:rPr lang="es-MX" altLang="es-AR" sz="3100" dirty="0" smtClean="0"/>
            </a:br>
            <a:r>
              <a:rPr lang="es-MX" altLang="es-AR" sz="3100" dirty="0" smtClean="0"/>
              <a:t>                                                            </a:t>
            </a:r>
            <a:r>
              <a:rPr lang="es-MX" altLang="es-AR" sz="2200" dirty="0" smtClean="0"/>
              <a:t>Carlos </a:t>
            </a:r>
            <a:r>
              <a:rPr lang="es-MX" altLang="es-AR" sz="2200" dirty="0" err="1" smtClean="0"/>
              <a:t>Moneta</a:t>
            </a:r>
            <a:r>
              <a:rPr lang="es-MX" altLang="es-AR" sz="2200" dirty="0"/>
              <a:t/>
            </a:r>
            <a:br>
              <a:rPr lang="es-MX" altLang="es-AR" sz="2200" dirty="0"/>
            </a:br>
            <a:r>
              <a:rPr lang="es-MX" altLang="es-AR" sz="3100" dirty="0" smtClean="0"/>
              <a:t>MEGA </a:t>
            </a:r>
            <a:r>
              <a:rPr lang="es-MX" altLang="es-AR" sz="3100" dirty="0"/>
              <a:t>ACUERDOS ECONÓMICOS PREFERENCIALES EN NEGOCIACIÓN</a:t>
            </a:r>
            <a:r>
              <a:rPr lang="es-ES" altLang="es-AR" b="1" dirty="0"/>
              <a:t/>
            </a:r>
            <a:br>
              <a:rPr lang="es-ES" altLang="es-AR" b="1" dirty="0"/>
            </a:br>
            <a:endParaRPr lang="es-AR" dirty="0"/>
          </a:p>
        </p:txBody>
      </p:sp>
      <p:pic>
        <p:nvPicPr>
          <p:cNvPr id="3174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111" t="19501" r="16162" b="12366"/>
          <a:stretch>
            <a:fillRect/>
          </a:stretch>
        </p:blipFill>
        <p:spPr>
          <a:xfrm>
            <a:off x="1160463" y="1600200"/>
            <a:ext cx="6823075" cy="4525963"/>
          </a:xfrm>
        </p:spPr>
      </p:pic>
    </p:spTree>
    <p:extLst>
      <p:ext uri="{BB962C8B-B14F-4D97-AF65-F5344CB8AC3E}">
        <p14:creationId xmlns:p14="http://schemas.microsoft.com/office/powerpoint/2010/main" val="2994692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 % cubrimiento del comercio nipón vía </a:t>
            </a:r>
            <a:r>
              <a:rPr lang="es-AR" dirty="0" err="1" smtClean="0"/>
              <a:t>TLCs</a:t>
            </a:r>
            <a:r>
              <a:rPr lang="es-AR" dirty="0" smtClean="0"/>
              <a:t> y Mega Acuerdos</a:t>
            </a:r>
            <a:endParaRPr lang="es-AR" dirty="0"/>
          </a:p>
        </p:txBody>
      </p:sp>
      <p:sp>
        <p:nvSpPr>
          <p:cNvPr id="3" name="2 Marcador de contenido"/>
          <p:cNvSpPr>
            <a:spLocks noGrp="1"/>
          </p:cNvSpPr>
          <p:nvPr>
            <p:ph idx="1"/>
          </p:nvPr>
        </p:nvSpPr>
        <p:spPr/>
        <p:txBody>
          <a:bodyPr/>
          <a:lstStyle/>
          <a:p>
            <a:r>
              <a:rPr lang="es-AR" b="1" dirty="0" smtClean="0"/>
              <a:t>TTIP</a:t>
            </a:r>
            <a:r>
              <a:rPr lang="es-AR" dirty="0" smtClean="0"/>
              <a:t>: 16,9% (en negociación)</a:t>
            </a:r>
          </a:p>
          <a:p>
            <a:r>
              <a:rPr lang="es-AR" b="1" dirty="0" smtClean="0"/>
              <a:t>TPP: </a:t>
            </a:r>
            <a:r>
              <a:rPr lang="es-AR" dirty="0" smtClean="0"/>
              <a:t>19%</a:t>
            </a:r>
          </a:p>
          <a:p>
            <a:r>
              <a:rPr lang="es-AR" b="1" dirty="0" smtClean="0"/>
              <a:t>RCEP: </a:t>
            </a:r>
            <a:r>
              <a:rPr lang="es-AR" dirty="0" smtClean="0"/>
              <a:t>30,5% (en negociación)</a:t>
            </a:r>
          </a:p>
          <a:p>
            <a:r>
              <a:rPr lang="es-AR" b="1" dirty="0" smtClean="0"/>
              <a:t>Otros </a:t>
            </a:r>
            <a:r>
              <a:rPr lang="es-AR" b="1" dirty="0" err="1" smtClean="0"/>
              <a:t>TLCs</a:t>
            </a:r>
            <a:r>
              <a:rPr lang="es-AR" b="1" dirty="0" smtClean="0"/>
              <a:t>: </a:t>
            </a:r>
            <a:r>
              <a:rPr lang="es-AR" dirty="0" smtClean="0"/>
              <a:t>18,9%</a:t>
            </a:r>
          </a:p>
          <a:p>
            <a:r>
              <a:rPr lang="es-AR" b="1" dirty="0" smtClean="0"/>
              <a:t>Japón-UE: </a:t>
            </a:r>
            <a:r>
              <a:rPr lang="es-AR" dirty="0" smtClean="0"/>
              <a:t>9,8% (en negociación)</a:t>
            </a:r>
          </a:p>
          <a:p>
            <a:r>
              <a:rPr lang="es-AR" b="1" dirty="0" smtClean="0"/>
              <a:t>Total de comercio cubierto: </a:t>
            </a:r>
            <a:r>
              <a:rPr lang="es-AR" dirty="0" smtClean="0"/>
              <a:t>73,5%</a:t>
            </a:r>
            <a:endParaRPr lang="es-AR" b="1" dirty="0"/>
          </a:p>
        </p:txBody>
      </p:sp>
      <p:sp>
        <p:nvSpPr>
          <p:cNvPr id="4" name="3 CuadroTexto"/>
          <p:cNvSpPr txBox="1"/>
          <p:nvPr/>
        </p:nvSpPr>
        <p:spPr>
          <a:xfrm>
            <a:off x="7415808" y="3974"/>
            <a:ext cx="1728192" cy="369332"/>
          </a:xfrm>
          <a:prstGeom prst="rect">
            <a:avLst/>
          </a:prstGeom>
          <a:noFill/>
        </p:spPr>
        <p:txBody>
          <a:bodyPr wrap="square" rtlCol="0">
            <a:spAutoFit/>
          </a:bodyPr>
          <a:lstStyle/>
          <a:p>
            <a:r>
              <a:rPr lang="es-AR" dirty="0" smtClean="0"/>
              <a:t>Carlos </a:t>
            </a:r>
            <a:r>
              <a:rPr lang="es-AR" dirty="0" err="1" smtClean="0"/>
              <a:t>Moneta</a:t>
            </a:r>
            <a:endParaRPr lang="es-AR" dirty="0"/>
          </a:p>
        </p:txBody>
      </p:sp>
    </p:spTree>
    <p:extLst>
      <p:ext uri="{BB962C8B-B14F-4D97-AF65-F5344CB8AC3E}">
        <p14:creationId xmlns:p14="http://schemas.microsoft.com/office/powerpoint/2010/main" val="2531015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5 Marcador de número de diapositiva"/>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BE9A692-E8BE-4672-BED5-CB4165AFA263}" type="slidenum">
              <a:rPr lang="es-AR" smtClean="0"/>
              <a:pPr eaLnBrk="1" hangingPunct="1"/>
              <a:t>18</a:t>
            </a:fld>
            <a:endParaRPr lang="es-AR" smtClean="0"/>
          </a:p>
        </p:txBody>
      </p:sp>
      <p:sp>
        <p:nvSpPr>
          <p:cNvPr id="146435" name="5 CuadroTexto"/>
          <p:cNvSpPr txBox="1">
            <a:spLocks noChangeArrowheads="1"/>
          </p:cNvSpPr>
          <p:nvPr/>
        </p:nvSpPr>
        <p:spPr bwMode="auto">
          <a:xfrm>
            <a:off x="0" y="0"/>
            <a:ext cx="2071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s-AR" sz="1600" b="1">
              <a:solidFill>
                <a:srgbClr val="000000"/>
              </a:solidFill>
            </a:endParaRPr>
          </a:p>
        </p:txBody>
      </p:sp>
      <p:sp>
        <p:nvSpPr>
          <p:cNvPr id="146436" name="Text Box 5"/>
          <p:cNvSpPr txBox="1">
            <a:spLocks noChangeArrowheads="1"/>
          </p:cNvSpPr>
          <p:nvPr/>
        </p:nvSpPr>
        <p:spPr bwMode="auto">
          <a:xfrm>
            <a:off x="0" y="692150"/>
            <a:ext cx="9144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sz="1600">
                <a:solidFill>
                  <a:srgbClr val="000000"/>
                </a:solidFill>
              </a:rPr>
              <a:t>JAPÓN: NUEVAS INDUSTRIAS EN EL HORIZONTE 2010-2020: </a:t>
            </a:r>
          </a:p>
          <a:p>
            <a:pPr algn="ctr" eaLnBrk="1" hangingPunct="1"/>
            <a:r>
              <a:rPr lang="es-ES" sz="1600">
                <a:solidFill>
                  <a:srgbClr val="000000"/>
                </a:solidFill>
              </a:rPr>
              <a:t>POTENCIAL PARA EL CRECIMIENTO Y EL COMERCIO</a:t>
            </a:r>
          </a:p>
        </p:txBody>
      </p:sp>
      <p:sp>
        <p:nvSpPr>
          <p:cNvPr id="146437" name="Text Box 5"/>
          <p:cNvSpPr txBox="1">
            <a:spLocks noChangeArrowheads="1"/>
          </p:cNvSpPr>
          <p:nvPr/>
        </p:nvSpPr>
        <p:spPr bwMode="auto">
          <a:xfrm>
            <a:off x="0" y="1412875"/>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600"/>
              </a:spcBef>
            </a:pPr>
            <a:r>
              <a:rPr lang="es-ES" sz="1400" b="1">
                <a:solidFill>
                  <a:srgbClr val="000000"/>
                </a:solidFill>
              </a:rPr>
              <a:t>(En trillones de yenes, a precios de 1990)</a:t>
            </a:r>
          </a:p>
        </p:txBody>
      </p:sp>
      <p:graphicFrame>
        <p:nvGraphicFramePr>
          <p:cNvPr id="8" name="7 Tabla"/>
          <p:cNvGraphicFramePr>
            <a:graphicFrameLocks noGrp="1"/>
          </p:cNvGraphicFramePr>
          <p:nvPr/>
        </p:nvGraphicFramePr>
        <p:xfrm>
          <a:off x="395288" y="1862138"/>
          <a:ext cx="7993062" cy="2428878"/>
        </p:xfrm>
        <a:graphic>
          <a:graphicData uri="http://schemas.openxmlformats.org/drawingml/2006/table">
            <a:tbl>
              <a:tblPr/>
              <a:tblGrid>
                <a:gridCol w="3240087"/>
                <a:gridCol w="1655763"/>
                <a:gridCol w="1512887"/>
                <a:gridCol w="1584325"/>
              </a:tblGrid>
              <a:tr h="404813">
                <a:tc row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MX" sz="1800" b="0" i="0" u="none" strike="noStrike" cap="none" normalizeH="0" baseline="0" smtClean="0">
                          <a:ln>
                            <a:noFill/>
                          </a:ln>
                          <a:solidFill>
                            <a:schemeClr val="tx1"/>
                          </a:solidFill>
                          <a:effectLst/>
                          <a:latin typeface="Calibri" pitchFamily="34" charset="0"/>
                        </a:rPr>
                        <a:t>Sectores</a:t>
                      </a:r>
                      <a:endParaRPr kumimoji="0" lang="es-AR"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MX" sz="1800" b="0" i="0" u="none" strike="noStrike" cap="none" normalizeH="0" baseline="0" smtClean="0">
                          <a:ln>
                            <a:noFill/>
                          </a:ln>
                          <a:solidFill>
                            <a:schemeClr val="tx1"/>
                          </a:solidFill>
                          <a:effectLst/>
                          <a:latin typeface="Calibri" pitchFamily="34" charset="0"/>
                        </a:rPr>
                        <a:t>A</a:t>
                      </a:r>
                      <a:r>
                        <a:rPr kumimoji="0" lang="es-MX" sz="1800" b="0" i="0" u="none" strike="noStrike" cap="none" normalizeH="0" baseline="0" smtClean="0">
                          <a:ln>
                            <a:noFill/>
                          </a:ln>
                          <a:solidFill>
                            <a:schemeClr val="tx1"/>
                          </a:solidFill>
                          <a:effectLst/>
                          <a:latin typeface="Arial"/>
                        </a:rPr>
                        <a:t>ñ</a:t>
                      </a:r>
                      <a:r>
                        <a:rPr kumimoji="0" lang="es-MX" sz="1800" b="0" i="0" u="none" strike="noStrike" cap="none" normalizeH="0" baseline="0" smtClean="0">
                          <a:ln>
                            <a:noFill/>
                          </a:ln>
                          <a:solidFill>
                            <a:schemeClr val="tx1"/>
                          </a:solidFill>
                          <a:effectLst/>
                          <a:latin typeface="Calibri" pitchFamily="34" charset="0"/>
                        </a:rPr>
                        <a:t>os</a:t>
                      </a:r>
                      <a:endParaRPr kumimoji="0" lang="es-AR"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AR"/>
                    </a:p>
                  </a:txBody>
                  <a:tcPr/>
                </a:tc>
                <a:tc hMerge="1">
                  <a:txBody>
                    <a:bodyPr/>
                    <a:lstStyle/>
                    <a:p>
                      <a:endParaRPr lang="es-AR"/>
                    </a:p>
                  </a:txBody>
                  <a:tcPr/>
                </a:tc>
              </a:tr>
              <a:tr h="404813">
                <a:tc vMerge="1">
                  <a:txBody>
                    <a:bodyPr/>
                    <a:lstStyle/>
                    <a:p>
                      <a:endParaRPr lang="es-AR"/>
                    </a:p>
                  </a:txBody>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MX" sz="1800" b="0" i="0" u="none" strike="noStrike" cap="none" normalizeH="0" baseline="0" smtClean="0">
                          <a:ln>
                            <a:noFill/>
                          </a:ln>
                          <a:solidFill>
                            <a:schemeClr val="tx1"/>
                          </a:solidFill>
                          <a:effectLst/>
                          <a:latin typeface="Calibri" pitchFamily="34" charset="0"/>
                        </a:rPr>
                        <a:t>2003</a:t>
                      </a:r>
                      <a:endParaRPr kumimoji="0" lang="es-AR"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MX" sz="1800" b="0" i="0" u="none" strike="noStrike" cap="none" normalizeH="0" baseline="0" smtClean="0">
                          <a:ln>
                            <a:noFill/>
                          </a:ln>
                          <a:solidFill>
                            <a:schemeClr val="tx1"/>
                          </a:solidFill>
                          <a:effectLst/>
                          <a:latin typeface="Calibri" pitchFamily="34" charset="0"/>
                        </a:rPr>
                        <a:t>2010</a:t>
                      </a:r>
                      <a:endParaRPr kumimoji="0" lang="es-AR"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MX" sz="1800" b="0" i="0" u="none" strike="noStrike" cap="none" normalizeH="0" baseline="0" smtClean="0">
                          <a:ln>
                            <a:noFill/>
                          </a:ln>
                          <a:solidFill>
                            <a:schemeClr val="tx1"/>
                          </a:solidFill>
                          <a:effectLst/>
                          <a:latin typeface="Calibri" pitchFamily="34" charset="0"/>
                        </a:rPr>
                        <a:t>2020</a:t>
                      </a:r>
                      <a:endParaRPr kumimoji="0" lang="es-AR"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MX" sz="1800" b="0" i="0" u="none" strike="noStrike" cap="none" normalizeH="0" baseline="0" smtClean="0">
                          <a:ln>
                            <a:noFill/>
                          </a:ln>
                          <a:solidFill>
                            <a:schemeClr val="tx1"/>
                          </a:solidFill>
                          <a:effectLst/>
                          <a:latin typeface="Calibri" pitchFamily="34" charset="0"/>
                        </a:rPr>
                        <a:t>Servicios a las empresas</a:t>
                      </a:r>
                      <a:endParaRPr kumimoji="0" lang="es-AR"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MX" sz="1800" b="0" i="0" u="none" strike="noStrike" cap="none" normalizeH="0" baseline="0" smtClean="0">
                          <a:ln>
                            <a:noFill/>
                          </a:ln>
                          <a:solidFill>
                            <a:schemeClr val="tx1"/>
                          </a:solidFill>
                          <a:effectLst/>
                          <a:latin typeface="Calibri" pitchFamily="34" charset="0"/>
                        </a:rPr>
                        <a:t>76 (4)</a:t>
                      </a:r>
                      <a:endParaRPr kumimoji="0" lang="es-AR"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MX" sz="1800" b="0" i="0" u="none" strike="noStrike" cap="none" normalizeH="0" baseline="0" smtClean="0">
                          <a:ln>
                            <a:noFill/>
                          </a:ln>
                          <a:solidFill>
                            <a:schemeClr val="tx1"/>
                          </a:solidFill>
                          <a:effectLst/>
                          <a:latin typeface="Calibri" pitchFamily="34" charset="0"/>
                        </a:rPr>
                        <a:t>107</a:t>
                      </a:r>
                      <a:endParaRPr kumimoji="0" lang="es-AR"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MX" sz="1800" b="0" i="0" u="none" strike="noStrike" cap="none" normalizeH="0" baseline="0" smtClean="0">
                          <a:ln>
                            <a:noFill/>
                          </a:ln>
                          <a:solidFill>
                            <a:schemeClr val="tx1"/>
                          </a:solidFill>
                          <a:effectLst/>
                          <a:latin typeface="Calibri" pitchFamily="34" charset="0"/>
                        </a:rPr>
                        <a:t>ND</a:t>
                      </a:r>
                      <a:endParaRPr kumimoji="0" lang="es-AR"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MX" sz="1800" b="0" i="0" u="none" strike="noStrike" cap="none" normalizeH="0" baseline="0" smtClean="0">
                          <a:ln>
                            <a:noFill/>
                          </a:ln>
                          <a:solidFill>
                            <a:schemeClr val="tx1"/>
                          </a:solidFill>
                          <a:effectLst/>
                          <a:latin typeface="Calibri" pitchFamily="34" charset="0"/>
                        </a:rPr>
                        <a:t>Salud</a:t>
                      </a:r>
                      <a:endParaRPr kumimoji="0" lang="es-AR"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MX" sz="1800" b="0" i="0" u="none" strike="noStrike" cap="none" normalizeH="0" baseline="0" smtClean="0">
                          <a:ln>
                            <a:noFill/>
                          </a:ln>
                          <a:solidFill>
                            <a:schemeClr val="tx1"/>
                          </a:solidFill>
                          <a:effectLst/>
                          <a:latin typeface="Calibri" pitchFamily="34" charset="0"/>
                        </a:rPr>
                        <a:t>56 (2)</a:t>
                      </a:r>
                      <a:endParaRPr kumimoji="0" lang="es-AR"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MX" sz="1800" b="0" i="0" u="none" strike="noStrike" cap="none" normalizeH="0" baseline="0" smtClean="0">
                          <a:ln>
                            <a:noFill/>
                          </a:ln>
                          <a:solidFill>
                            <a:schemeClr val="tx1"/>
                          </a:solidFill>
                          <a:effectLst/>
                          <a:latin typeface="Calibri" pitchFamily="34" charset="0"/>
                        </a:rPr>
                        <a:t>75</a:t>
                      </a:r>
                      <a:endParaRPr kumimoji="0" lang="es-AR"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MX" sz="1800" b="0" i="0" u="none" strike="noStrike" cap="none" normalizeH="0" baseline="0" smtClean="0">
                          <a:ln>
                            <a:noFill/>
                          </a:ln>
                          <a:solidFill>
                            <a:schemeClr val="tx1"/>
                          </a:solidFill>
                          <a:effectLst/>
                          <a:latin typeface="Calibri" pitchFamily="34" charset="0"/>
                        </a:rPr>
                        <a:t>ND</a:t>
                      </a:r>
                      <a:endParaRPr kumimoji="0" lang="es-AR"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MX" sz="1800" b="0" i="0" u="none" strike="noStrike" cap="none" normalizeH="0" baseline="0" smtClean="0">
                          <a:ln>
                            <a:noFill/>
                          </a:ln>
                          <a:solidFill>
                            <a:schemeClr val="tx1"/>
                          </a:solidFill>
                          <a:effectLst/>
                          <a:latin typeface="Calibri" pitchFamily="34" charset="0"/>
                        </a:rPr>
                        <a:t>Electr</a:t>
                      </a:r>
                      <a:r>
                        <a:rPr kumimoji="0" lang="es-MX" sz="1800" b="0" i="0" u="none" strike="noStrike" cap="none" normalizeH="0" baseline="0" smtClean="0">
                          <a:ln>
                            <a:noFill/>
                          </a:ln>
                          <a:solidFill>
                            <a:schemeClr val="tx1"/>
                          </a:solidFill>
                          <a:effectLst/>
                          <a:latin typeface="Arial"/>
                        </a:rPr>
                        <a:t>ó</a:t>
                      </a:r>
                      <a:r>
                        <a:rPr kumimoji="0" lang="es-MX" sz="1800" b="0" i="0" u="none" strike="noStrike" cap="none" normalizeH="0" baseline="0" smtClean="0">
                          <a:ln>
                            <a:noFill/>
                          </a:ln>
                          <a:solidFill>
                            <a:schemeClr val="tx1"/>
                          </a:solidFill>
                          <a:effectLst/>
                          <a:latin typeface="Calibri" pitchFamily="34" charset="0"/>
                        </a:rPr>
                        <a:t>nica digital masiva</a:t>
                      </a:r>
                      <a:endParaRPr kumimoji="0" lang="es-AR"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MX" sz="1800" b="0" i="0" u="none" strike="noStrike" cap="none" normalizeH="0" baseline="0" smtClean="0">
                          <a:ln>
                            <a:noFill/>
                          </a:ln>
                          <a:solidFill>
                            <a:schemeClr val="tx1"/>
                          </a:solidFill>
                          <a:effectLst/>
                          <a:latin typeface="Calibri" pitchFamily="34" charset="0"/>
                        </a:rPr>
                        <a:t>10</a:t>
                      </a:r>
                      <a:endParaRPr kumimoji="0" lang="es-AR"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MX" sz="1800" b="0" i="0" u="none" strike="noStrike" cap="none" normalizeH="0" baseline="0" smtClean="0">
                          <a:ln>
                            <a:noFill/>
                          </a:ln>
                          <a:solidFill>
                            <a:schemeClr val="tx1"/>
                          </a:solidFill>
                          <a:effectLst/>
                          <a:latin typeface="Calibri" pitchFamily="34" charset="0"/>
                        </a:rPr>
                        <a:t>18</a:t>
                      </a:r>
                      <a:endParaRPr kumimoji="0" lang="es-AR"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MX" sz="1800" b="0" i="0" u="none" strike="noStrike" cap="none" normalizeH="0" baseline="0" smtClean="0">
                          <a:ln>
                            <a:noFill/>
                          </a:ln>
                          <a:solidFill>
                            <a:schemeClr val="tx1"/>
                          </a:solidFill>
                          <a:effectLst/>
                          <a:latin typeface="Calibri" pitchFamily="34" charset="0"/>
                        </a:rPr>
                        <a:t>ND</a:t>
                      </a:r>
                      <a:endParaRPr kumimoji="0" lang="es-AR"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MX" sz="1800" b="0" i="0" u="none" strike="noStrike" cap="none" normalizeH="0" baseline="0" smtClean="0">
                          <a:ln>
                            <a:noFill/>
                          </a:ln>
                          <a:solidFill>
                            <a:schemeClr val="tx1"/>
                          </a:solidFill>
                          <a:effectLst/>
                          <a:latin typeface="Calibri" pitchFamily="34" charset="0"/>
                        </a:rPr>
                        <a:t>Medio ambiente, energ</a:t>
                      </a:r>
                      <a:r>
                        <a:rPr kumimoji="0" lang="es-MX" sz="1800" b="0" i="0" u="none" strike="noStrike" cap="none" normalizeH="0" baseline="0" smtClean="0">
                          <a:ln>
                            <a:noFill/>
                          </a:ln>
                          <a:solidFill>
                            <a:schemeClr val="tx1"/>
                          </a:solidFill>
                          <a:effectLst/>
                          <a:latin typeface="Arial"/>
                        </a:rPr>
                        <a:t>í</a:t>
                      </a:r>
                      <a:r>
                        <a:rPr kumimoji="0" lang="es-MX" sz="1800" b="0" i="0" u="none" strike="noStrike" cap="none" normalizeH="0" baseline="0" smtClean="0">
                          <a:ln>
                            <a:noFill/>
                          </a:ln>
                          <a:solidFill>
                            <a:schemeClr val="tx1"/>
                          </a:solidFill>
                          <a:effectLst/>
                          <a:latin typeface="Calibri" pitchFamily="34" charset="0"/>
                        </a:rPr>
                        <a:t>a</a:t>
                      </a:r>
                      <a:endParaRPr kumimoji="0" lang="es-AR"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MX" sz="1800" b="0" i="0" u="none" strike="noStrike" cap="none" normalizeH="0" baseline="0" smtClean="0">
                          <a:ln>
                            <a:noFill/>
                          </a:ln>
                          <a:solidFill>
                            <a:schemeClr val="tx1"/>
                          </a:solidFill>
                          <a:effectLst/>
                          <a:latin typeface="Calibri" pitchFamily="34" charset="0"/>
                        </a:rPr>
                        <a:t>51,6 (3)</a:t>
                      </a:r>
                      <a:endParaRPr kumimoji="0" lang="es-AR"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MX" sz="1800" b="0" i="0" u="none" strike="noStrike" cap="none" normalizeH="0" baseline="0" smtClean="0">
                          <a:ln>
                            <a:noFill/>
                          </a:ln>
                          <a:solidFill>
                            <a:schemeClr val="tx1"/>
                          </a:solidFill>
                          <a:effectLst/>
                          <a:latin typeface="Calibri" pitchFamily="34" charset="0"/>
                        </a:rPr>
                        <a:t>78</a:t>
                      </a:r>
                      <a:endParaRPr kumimoji="0" lang="es-AR"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MX" sz="1800" b="0" i="0" u="none" strike="noStrike" cap="none" normalizeH="0" baseline="0" smtClean="0">
                          <a:ln>
                            <a:noFill/>
                          </a:ln>
                          <a:solidFill>
                            <a:schemeClr val="tx1"/>
                          </a:solidFill>
                          <a:effectLst/>
                          <a:latin typeface="Calibri" pitchFamily="34" charset="0"/>
                        </a:rPr>
                        <a:t>6,2 (1)</a:t>
                      </a:r>
                      <a:endParaRPr kumimoji="0" lang="es-AR"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6472" name="Text Box 5"/>
          <p:cNvSpPr txBox="1">
            <a:spLocks noChangeArrowheads="1"/>
          </p:cNvSpPr>
          <p:nvPr/>
        </p:nvSpPr>
        <p:spPr bwMode="auto">
          <a:xfrm>
            <a:off x="179388" y="4581525"/>
            <a:ext cx="87503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600"/>
              </a:spcBef>
            </a:pPr>
            <a:r>
              <a:rPr lang="es-ES" sz="1400" b="1">
                <a:solidFill>
                  <a:srgbClr val="000000"/>
                </a:solidFill>
              </a:rPr>
              <a:t>Fuente: </a:t>
            </a:r>
            <a:r>
              <a:rPr lang="es-ES" sz="1400">
                <a:solidFill>
                  <a:srgbClr val="000000"/>
                </a:solidFill>
              </a:rPr>
              <a:t>MITI, </a:t>
            </a:r>
            <a:r>
              <a:rPr lang="es-ES" sz="1400" u="sng">
                <a:solidFill>
                  <a:srgbClr val="000000"/>
                </a:solidFill>
              </a:rPr>
              <a:t>Key Points, FY 2005 Economic and industrial policy.</a:t>
            </a:r>
          </a:p>
          <a:p>
            <a:pPr algn="ctr" eaLnBrk="1" hangingPunct="1">
              <a:spcBef>
                <a:spcPts val="600"/>
              </a:spcBef>
            </a:pPr>
            <a:r>
              <a:rPr lang="es-ES" sz="1400" b="1">
                <a:solidFill>
                  <a:srgbClr val="000000"/>
                </a:solidFill>
              </a:rPr>
              <a:t>Aclaraciones: </a:t>
            </a:r>
            <a:r>
              <a:rPr lang="es-ES" sz="1400">
                <a:solidFill>
                  <a:srgbClr val="000000"/>
                </a:solidFill>
              </a:rPr>
              <a:t>(1) 2025; (2) 2002; (3) 2001; (4) 2000.</a:t>
            </a:r>
          </a:p>
          <a:p>
            <a:pPr algn="ctr" eaLnBrk="1" hangingPunct="1">
              <a:spcBef>
                <a:spcPts val="600"/>
              </a:spcBef>
            </a:pPr>
            <a:r>
              <a:rPr lang="es-ES" sz="1400">
                <a:solidFill>
                  <a:srgbClr val="000000"/>
                </a:solidFill>
              </a:rPr>
              <a:t>ND: No hay datos</a:t>
            </a:r>
          </a:p>
        </p:txBody>
      </p:sp>
      <p:sp>
        <p:nvSpPr>
          <p:cNvPr id="146473" name="Text Box 41"/>
          <p:cNvSpPr txBox="1">
            <a:spLocks noChangeArrowheads="1"/>
          </p:cNvSpPr>
          <p:nvPr/>
        </p:nvSpPr>
        <p:spPr bwMode="auto">
          <a:xfrm>
            <a:off x="7308850" y="0"/>
            <a:ext cx="183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MX" sz="1400" b="1"/>
              <a:t>CARLOS MONETA</a:t>
            </a:r>
            <a:endParaRPr lang="es-ES" sz="1400" b="1"/>
          </a:p>
        </p:txBody>
      </p:sp>
    </p:spTree>
    <p:extLst>
      <p:ext uri="{BB962C8B-B14F-4D97-AF65-F5344CB8AC3E}">
        <p14:creationId xmlns:p14="http://schemas.microsoft.com/office/powerpoint/2010/main" val="560187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4"/>
          <p:cNvSpPr txBox="1">
            <a:spLocks noChangeArrowheads="1"/>
          </p:cNvSpPr>
          <p:nvPr/>
        </p:nvSpPr>
        <p:spPr bwMode="auto">
          <a:xfrm>
            <a:off x="0" y="304800"/>
            <a:ext cx="7848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b="1">
                <a:latin typeface="Century Gothic" pitchFamily="34" charset="0"/>
              </a:rPr>
              <a:t>UNA VISIÓN ESTRATÉGICA DE LAS POSIBILIDADES DE VINCULACIÓN ECONÓMICA CON JAPÓN DESDE ARGENTINA/MERCOSUR, I</a:t>
            </a:r>
          </a:p>
          <a:p>
            <a:pPr algn="ctr" eaLnBrk="1" hangingPunct="1"/>
            <a:endParaRPr lang="es-ES">
              <a:solidFill>
                <a:srgbClr val="0066CC"/>
              </a:solidFill>
              <a:latin typeface="Century Gothic" pitchFamily="34" charset="0"/>
            </a:endParaRPr>
          </a:p>
        </p:txBody>
      </p:sp>
      <p:sp>
        <p:nvSpPr>
          <p:cNvPr id="147459" name="Text Box 5"/>
          <p:cNvSpPr txBox="1">
            <a:spLocks noChangeArrowheads="1"/>
          </p:cNvSpPr>
          <p:nvPr/>
        </p:nvSpPr>
        <p:spPr bwMode="auto">
          <a:xfrm>
            <a:off x="6172200" y="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ES" b="1">
                <a:latin typeface="Century Gothic" pitchFamily="34" charset="0"/>
              </a:rPr>
              <a:t>Carlos Moneta</a:t>
            </a:r>
          </a:p>
        </p:txBody>
      </p:sp>
      <p:sp>
        <p:nvSpPr>
          <p:cNvPr id="147460" name="Text Box 6"/>
          <p:cNvSpPr txBox="1">
            <a:spLocks noChangeArrowheads="1"/>
          </p:cNvSpPr>
          <p:nvPr/>
        </p:nvSpPr>
        <p:spPr bwMode="auto">
          <a:xfrm>
            <a:off x="0" y="914400"/>
            <a:ext cx="7848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s-ES" b="1">
                <a:latin typeface="Century Gothic" pitchFamily="34" charset="0"/>
              </a:rPr>
              <a:t>Supuestos para el crecimiento a mediano plazo del Japón (2010-2025/30)</a:t>
            </a:r>
          </a:p>
        </p:txBody>
      </p:sp>
      <p:sp>
        <p:nvSpPr>
          <p:cNvPr id="147461" name="Text Box 7"/>
          <p:cNvSpPr txBox="1">
            <a:spLocks noChangeArrowheads="1"/>
          </p:cNvSpPr>
          <p:nvPr/>
        </p:nvSpPr>
        <p:spPr bwMode="auto">
          <a:xfrm>
            <a:off x="0" y="1524000"/>
            <a:ext cx="7924800" cy="257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600"/>
              </a:spcBef>
              <a:buFont typeface="Arial" pitchFamily="34" charset="0"/>
              <a:buChar char="•"/>
            </a:pPr>
            <a:r>
              <a:rPr lang="es-ES">
                <a:latin typeface="Century Gothic" pitchFamily="34" charset="0"/>
              </a:rPr>
              <a:t>Se continúa con los ajustes estructurales y reformas micro - económicas necesarias en curso (ej: desregulación)</a:t>
            </a:r>
          </a:p>
          <a:p>
            <a:pPr eaLnBrk="1" hangingPunct="1">
              <a:spcBef>
                <a:spcPts val="600"/>
              </a:spcBef>
              <a:buFont typeface="Arial" pitchFamily="34" charset="0"/>
              <a:buChar char="•"/>
            </a:pPr>
            <a:r>
              <a:rPr lang="es-ES">
                <a:latin typeface="Century Gothic" pitchFamily="34" charset="0"/>
              </a:rPr>
              <a:t>Fuerte demanda interna y regional que generará la necesidad de incorporar nuevos productos.</a:t>
            </a:r>
          </a:p>
          <a:p>
            <a:pPr eaLnBrk="1" hangingPunct="1">
              <a:spcBef>
                <a:spcPts val="600"/>
              </a:spcBef>
              <a:buFont typeface="Arial" pitchFamily="34" charset="0"/>
              <a:buChar char="•"/>
            </a:pPr>
            <a:r>
              <a:rPr lang="es-ES">
                <a:latin typeface="Century Gothic" pitchFamily="34" charset="0"/>
              </a:rPr>
              <a:t>El contexto internacional continuará basado en una división internacional del trabajo fundada en los principios actuales de las ventajas comparativas.</a:t>
            </a:r>
          </a:p>
          <a:p>
            <a:pPr eaLnBrk="1" hangingPunct="1">
              <a:spcBef>
                <a:spcPct val="50000"/>
              </a:spcBef>
            </a:pPr>
            <a:endParaRPr lang="es-ES">
              <a:solidFill>
                <a:srgbClr val="0066CC"/>
              </a:solidFill>
              <a:latin typeface="Century Gothic" pitchFamily="34" charset="0"/>
            </a:endParaRPr>
          </a:p>
        </p:txBody>
      </p:sp>
      <p:sp>
        <p:nvSpPr>
          <p:cNvPr id="147462" name="Rectangle 8"/>
          <p:cNvSpPr>
            <a:spLocks noChangeArrowheads="1"/>
          </p:cNvSpPr>
          <p:nvPr/>
        </p:nvSpPr>
        <p:spPr bwMode="auto">
          <a:xfrm>
            <a:off x="0" y="3581400"/>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ts val="600"/>
              </a:spcBef>
            </a:pPr>
            <a:r>
              <a:rPr lang="es-ES" b="1">
                <a:latin typeface="Century Gothic" pitchFamily="34" charset="0"/>
              </a:rPr>
              <a:t>Desafíos a superar con ese propósito</a:t>
            </a:r>
          </a:p>
        </p:txBody>
      </p:sp>
      <p:sp>
        <p:nvSpPr>
          <p:cNvPr id="147463" name="Text Box 9"/>
          <p:cNvSpPr txBox="1">
            <a:spLocks noChangeArrowheads="1"/>
          </p:cNvSpPr>
          <p:nvPr/>
        </p:nvSpPr>
        <p:spPr bwMode="auto">
          <a:xfrm>
            <a:off x="0" y="4038600"/>
            <a:ext cx="7848600" cy="279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600"/>
              </a:spcBef>
              <a:buFont typeface="Arial" pitchFamily="34" charset="0"/>
              <a:buChar char="•"/>
            </a:pPr>
            <a:r>
              <a:rPr lang="es-ES">
                <a:latin typeface="Century Gothic" pitchFamily="34" charset="0"/>
              </a:rPr>
              <a:t>Mantener la “ventaja tecnológica” frente a las economías que compiten con Japón (ej: EE.UU., UE, China). Japón mantuvo e incrementó la inversión en I&amp;D (más del 3% del PIB anualmente) durante la década del ‘90, pese al detenimiento del crecimiento económico.</a:t>
            </a:r>
          </a:p>
          <a:p>
            <a:pPr eaLnBrk="1" hangingPunct="1">
              <a:spcBef>
                <a:spcPts val="600"/>
              </a:spcBef>
              <a:buFont typeface="Arial" pitchFamily="34" charset="0"/>
              <a:buChar char="•"/>
            </a:pPr>
            <a:r>
              <a:rPr lang="es-ES">
                <a:latin typeface="Century Gothic" pitchFamily="34" charset="0"/>
              </a:rPr>
              <a:t>Hallar una solución social y económicamente adecuada a dos problemas: </a:t>
            </a:r>
          </a:p>
          <a:p>
            <a:pPr algn="ctr" eaLnBrk="1" hangingPunct="1">
              <a:spcBef>
                <a:spcPts val="600"/>
              </a:spcBef>
              <a:buFont typeface="Arial" pitchFamily="34" charset="0"/>
              <a:buNone/>
            </a:pPr>
            <a:r>
              <a:rPr lang="es-ES" b="1">
                <a:latin typeface="Century Gothic" pitchFamily="34" charset="0"/>
              </a:rPr>
              <a:t>fuerte envejecimiento de la población </a:t>
            </a:r>
          </a:p>
          <a:p>
            <a:pPr algn="ctr" eaLnBrk="1" hangingPunct="1">
              <a:spcBef>
                <a:spcPts val="600"/>
              </a:spcBef>
              <a:buFont typeface="Arial" pitchFamily="34" charset="0"/>
              <a:buNone/>
            </a:pPr>
            <a:r>
              <a:rPr lang="es-ES" b="1">
                <a:latin typeface="Century Gothic" pitchFamily="34" charset="0"/>
              </a:rPr>
              <a:t>escasez de mano de obra</a:t>
            </a:r>
          </a:p>
        </p:txBody>
      </p:sp>
    </p:spTree>
    <p:extLst>
      <p:ext uri="{BB962C8B-B14F-4D97-AF65-F5344CB8AC3E}">
        <p14:creationId xmlns:p14="http://schemas.microsoft.com/office/powerpoint/2010/main" val="100268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0" y="333375"/>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AR" sz="1600" b="1">
                <a:solidFill>
                  <a:srgbClr val="000000"/>
                </a:solidFill>
              </a:rPr>
              <a:t>LA VISIÓN ARGENTINA DEL MUNDO</a:t>
            </a:r>
            <a:endParaRPr lang="es-AR" sz="1600">
              <a:solidFill>
                <a:srgbClr val="000000"/>
              </a:solidFill>
            </a:endParaRPr>
          </a:p>
        </p:txBody>
      </p:sp>
      <p:sp>
        <p:nvSpPr>
          <p:cNvPr id="17411" name="Text Box 4"/>
          <p:cNvSpPr txBox="1">
            <a:spLocks noChangeArrowheads="1"/>
          </p:cNvSpPr>
          <p:nvPr/>
        </p:nvSpPr>
        <p:spPr bwMode="auto">
          <a:xfrm>
            <a:off x="250825" y="1100138"/>
            <a:ext cx="8569325"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9388" algn="l"/>
              </a:tabLst>
              <a:defRPr>
                <a:solidFill>
                  <a:schemeClr val="tx1"/>
                </a:solidFill>
                <a:latin typeface="Arial" charset="0"/>
                <a:cs typeface="Arial" charset="0"/>
              </a:defRPr>
            </a:lvl1pPr>
            <a:lvl2pPr marL="742950" indent="-285750" eaLnBrk="0" hangingPunct="0">
              <a:tabLst>
                <a:tab pos="179388" algn="l"/>
              </a:tabLst>
              <a:defRPr>
                <a:solidFill>
                  <a:schemeClr val="tx1"/>
                </a:solidFill>
                <a:latin typeface="Arial" charset="0"/>
                <a:cs typeface="Arial" charset="0"/>
              </a:defRPr>
            </a:lvl2pPr>
            <a:lvl3pPr marL="1143000" indent="-228600" eaLnBrk="0" hangingPunct="0">
              <a:tabLst>
                <a:tab pos="179388" algn="l"/>
              </a:tabLst>
              <a:defRPr>
                <a:solidFill>
                  <a:schemeClr val="tx1"/>
                </a:solidFill>
                <a:latin typeface="Arial" charset="0"/>
                <a:cs typeface="Arial" charset="0"/>
              </a:defRPr>
            </a:lvl3pPr>
            <a:lvl4pPr marL="1600200" indent="-228600" eaLnBrk="0" hangingPunct="0">
              <a:tabLst>
                <a:tab pos="179388" algn="l"/>
              </a:tabLst>
              <a:defRPr>
                <a:solidFill>
                  <a:schemeClr val="tx1"/>
                </a:solidFill>
                <a:latin typeface="Arial" charset="0"/>
                <a:cs typeface="Arial" charset="0"/>
              </a:defRPr>
            </a:lvl4pPr>
            <a:lvl5pPr marL="2057400" indent="-228600" eaLnBrk="0" hangingPunct="0">
              <a:tabLst>
                <a:tab pos="179388"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79388"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79388"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79388"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79388" algn="l"/>
              </a:tabLst>
              <a:defRPr>
                <a:solidFill>
                  <a:schemeClr val="tx1"/>
                </a:solidFill>
                <a:latin typeface="Arial" charset="0"/>
                <a:cs typeface="Arial" charset="0"/>
              </a:defRPr>
            </a:lvl9pPr>
          </a:lstStyle>
          <a:p>
            <a:pPr eaLnBrk="1" hangingPunct="1">
              <a:spcBef>
                <a:spcPts val="600"/>
              </a:spcBef>
              <a:buFont typeface="Arial" charset="0"/>
              <a:buChar char="•"/>
            </a:pPr>
            <a:r>
              <a:rPr lang="es-AR" sz="1600" dirty="0">
                <a:solidFill>
                  <a:srgbClr val="000000"/>
                </a:solidFill>
                <a:ea typeface="宋体" pitchFamily="2" charset="-122"/>
              </a:rPr>
              <a:t> Pregunta: ¿Con cuál de los países o grupos piensa Usted que la Argentina debería estrechar más sus vínculos económicos?</a:t>
            </a:r>
          </a:p>
          <a:p>
            <a:pPr eaLnBrk="1" hangingPunct="1">
              <a:spcBef>
                <a:spcPts val="600"/>
              </a:spcBef>
              <a:buFont typeface="Arial" charset="0"/>
              <a:buChar char="•"/>
            </a:pPr>
            <a:endParaRPr lang="es-MX" sz="800" dirty="0">
              <a:solidFill>
                <a:srgbClr val="000000"/>
              </a:solidFill>
              <a:ea typeface="宋体" pitchFamily="2" charset="-122"/>
            </a:endParaRPr>
          </a:p>
          <a:p>
            <a:pPr eaLnBrk="1" hangingPunct="1">
              <a:spcBef>
                <a:spcPts val="600"/>
              </a:spcBef>
              <a:buFont typeface="Arial" charset="0"/>
              <a:buChar char="•"/>
            </a:pPr>
            <a:r>
              <a:rPr lang="es-MX" sz="1600" dirty="0">
                <a:solidFill>
                  <a:srgbClr val="000000"/>
                </a:solidFill>
                <a:ea typeface="宋体" pitchFamily="2" charset="-122"/>
              </a:rPr>
              <a:t> Respuesta (encuesta </a:t>
            </a:r>
            <a:r>
              <a:rPr lang="es-MX" sz="1600" dirty="0" smtClean="0">
                <a:solidFill>
                  <a:srgbClr val="000000"/>
                </a:solidFill>
                <a:ea typeface="宋体" pitchFamily="2" charset="-122"/>
              </a:rPr>
              <a:t>Gallup </a:t>
            </a:r>
            <a:r>
              <a:rPr lang="es-MX" sz="1600" dirty="0">
                <a:solidFill>
                  <a:srgbClr val="000000"/>
                </a:solidFill>
                <a:ea typeface="宋体" pitchFamily="2" charset="-122"/>
              </a:rPr>
              <a:t>1999-2002):</a:t>
            </a:r>
            <a:endParaRPr lang="es-AR" sz="1600" dirty="0">
              <a:solidFill>
                <a:srgbClr val="000000"/>
              </a:solidFill>
              <a:ea typeface="宋体" pitchFamily="2" charset="-122"/>
            </a:endParaRPr>
          </a:p>
          <a:p>
            <a:pPr eaLnBrk="1" hangingPunct="1">
              <a:spcBef>
                <a:spcPts val="600"/>
              </a:spcBef>
              <a:buFont typeface="Arial" charset="0"/>
              <a:buChar char="•"/>
            </a:pPr>
            <a:r>
              <a:rPr lang="es-MX" sz="1600" dirty="0">
                <a:solidFill>
                  <a:srgbClr val="000000"/>
                </a:solidFill>
                <a:ea typeface="宋体" pitchFamily="2" charset="-122"/>
              </a:rPr>
              <a:t> Mercosur: 42%</a:t>
            </a:r>
          </a:p>
          <a:p>
            <a:pPr eaLnBrk="1" hangingPunct="1">
              <a:spcBef>
                <a:spcPts val="600"/>
              </a:spcBef>
              <a:buFont typeface="Arial" charset="0"/>
              <a:buChar char="•"/>
            </a:pPr>
            <a:r>
              <a:rPr lang="es-MX" sz="1600" dirty="0">
                <a:solidFill>
                  <a:srgbClr val="000000"/>
                </a:solidFill>
                <a:ea typeface="宋体" pitchFamily="2" charset="-122"/>
              </a:rPr>
              <a:t> Unión Europea: 20%</a:t>
            </a:r>
          </a:p>
          <a:p>
            <a:pPr eaLnBrk="1" hangingPunct="1">
              <a:spcBef>
                <a:spcPts val="600"/>
              </a:spcBef>
              <a:buFont typeface="Arial" charset="0"/>
              <a:buChar char="•"/>
            </a:pPr>
            <a:r>
              <a:rPr lang="es-MX" sz="1600" dirty="0">
                <a:solidFill>
                  <a:srgbClr val="000000"/>
                </a:solidFill>
                <a:ea typeface="宋体" pitchFamily="2" charset="-122"/>
              </a:rPr>
              <a:t> Estados Unidos: 16%</a:t>
            </a:r>
          </a:p>
          <a:p>
            <a:pPr eaLnBrk="1" hangingPunct="1">
              <a:spcBef>
                <a:spcPts val="600"/>
              </a:spcBef>
              <a:buFont typeface="Arial" charset="0"/>
              <a:buChar char="•"/>
            </a:pPr>
            <a:r>
              <a:rPr lang="es-MX" sz="1600" dirty="0">
                <a:solidFill>
                  <a:srgbClr val="000000"/>
                </a:solidFill>
                <a:ea typeface="宋体" pitchFamily="2" charset="-122"/>
              </a:rPr>
              <a:t> Países asiáticos: 4%</a:t>
            </a:r>
          </a:p>
          <a:p>
            <a:pPr eaLnBrk="1" hangingPunct="1">
              <a:buFont typeface="Arial" charset="0"/>
              <a:buChar char="•"/>
            </a:pPr>
            <a:endParaRPr lang="es-MX" sz="1600" dirty="0">
              <a:solidFill>
                <a:srgbClr val="000000"/>
              </a:solidFill>
              <a:ea typeface="宋体" pitchFamily="2" charset="-122"/>
            </a:endParaRPr>
          </a:p>
          <a:p>
            <a:pPr eaLnBrk="1" hangingPunct="1">
              <a:spcBef>
                <a:spcPts val="600"/>
              </a:spcBef>
              <a:buFont typeface="Arial" charset="0"/>
              <a:buChar char="•"/>
            </a:pPr>
            <a:r>
              <a:rPr lang="es-MX" sz="1600" dirty="0">
                <a:solidFill>
                  <a:srgbClr val="000000"/>
                </a:solidFill>
                <a:ea typeface="宋体" pitchFamily="2" charset="-122"/>
              </a:rPr>
              <a:t> Datos noviembre de 2003:</a:t>
            </a:r>
          </a:p>
          <a:p>
            <a:pPr eaLnBrk="1" hangingPunct="1">
              <a:spcBef>
                <a:spcPts val="600"/>
              </a:spcBef>
              <a:buFont typeface="Arial" charset="0"/>
              <a:buChar char="•"/>
            </a:pPr>
            <a:r>
              <a:rPr lang="es-MX" sz="1600" dirty="0">
                <a:solidFill>
                  <a:srgbClr val="000000"/>
                </a:solidFill>
                <a:ea typeface="宋体" pitchFamily="2" charset="-122"/>
              </a:rPr>
              <a:t> Unión Europea: 47%</a:t>
            </a:r>
          </a:p>
          <a:p>
            <a:pPr eaLnBrk="1" hangingPunct="1">
              <a:spcBef>
                <a:spcPts val="600"/>
              </a:spcBef>
              <a:buFont typeface="Arial" charset="0"/>
              <a:buChar char="•"/>
            </a:pPr>
            <a:r>
              <a:rPr lang="es-MX" sz="1600" dirty="0">
                <a:solidFill>
                  <a:srgbClr val="000000"/>
                </a:solidFill>
                <a:ea typeface="宋体" pitchFamily="2" charset="-122"/>
              </a:rPr>
              <a:t> Mercosur: 42%</a:t>
            </a:r>
          </a:p>
          <a:p>
            <a:pPr eaLnBrk="1" hangingPunct="1">
              <a:spcBef>
                <a:spcPts val="600"/>
              </a:spcBef>
              <a:buFont typeface="Arial" charset="0"/>
              <a:buChar char="•"/>
            </a:pPr>
            <a:r>
              <a:rPr lang="es-MX" sz="1600" dirty="0">
                <a:solidFill>
                  <a:srgbClr val="000000"/>
                </a:solidFill>
                <a:ea typeface="宋体" pitchFamily="2" charset="-122"/>
              </a:rPr>
              <a:t> Estados Unidos 20%</a:t>
            </a:r>
          </a:p>
          <a:p>
            <a:pPr eaLnBrk="1" hangingPunct="1">
              <a:spcBef>
                <a:spcPts val="600"/>
              </a:spcBef>
              <a:buFont typeface="Arial" charset="0"/>
              <a:buChar char="•"/>
            </a:pPr>
            <a:r>
              <a:rPr lang="es-MX" sz="1600" dirty="0">
                <a:solidFill>
                  <a:srgbClr val="000000"/>
                </a:solidFill>
                <a:ea typeface="宋体" pitchFamily="2" charset="-122"/>
              </a:rPr>
              <a:t> Japón: 9%</a:t>
            </a:r>
          </a:p>
          <a:p>
            <a:pPr eaLnBrk="1" hangingPunct="1">
              <a:spcBef>
                <a:spcPts val="600"/>
              </a:spcBef>
              <a:buFont typeface="Arial" charset="0"/>
              <a:buChar char="•"/>
            </a:pPr>
            <a:r>
              <a:rPr lang="es-MX" sz="1600" dirty="0">
                <a:solidFill>
                  <a:srgbClr val="000000"/>
                </a:solidFill>
                <a:ea typeface="宋体" pitchFamily="2" charset="-122"/>
              </a:rPr>
              <a:t> China: 7%</a:t>
            </a:r>
          </a:p>
          <a:p>
            <a:pPr eaLnBrk="1" hangingPunct="1">
              <a:spcBef>
                <a:spcPts val="600"/>
              </a:spcBef>
              <a:buFont typeface="Arial" charset="0"/>
              <a:buChar char="•"/>
            </a:pPr>
            <a:endParaRPr lang="es-MX" sz="1600" dirty="0">
              <a:solidFill>
                <a:srgbClr val="000000"/>
              </a:solidFill>
              <a:ea typeface="宋体" pitchFamily="2" charset="-122"/>
            </a:endParaRPr>
          </a:p>
          <a:p>
            <a:pPr eaLnBrk="1" hangingPunct="1">
              <a:spcBef>
                <a:spcPts val="600"/>
              </a:spcBef>
              <a:buFont typeface="Arial" charset="0"/>
              <a:buChar char="•"/>
            </a:pPr>
            <a:r>
              <a:rPr lang="es-MX" sz="1600" dirty="0">
                <a:solidFill>
                  <a:srgbClr val="000000"/>
                </a:solidFill>
                <a:ea typeface="宋体" pitchFamily="2" charset="-122"/>
              </a:rPr>
              <a:t> Evaluación: más de la mitad geográfica del mundo ocupa un lugar muy marginal en la visión argentina</a:t>
            </a:r>
          </a:p>
        </p:txBody>
      </p:sp>
      <p:sp>
        <p:nvSpPr>
          <p:cNvPr id="17412" name="Text Box 6"/>
          <p:cNvSpPr txBox="1">
            <a:spLocks noChangeArrowheads="1"/>
          </p:cNvSpPr>
          <p:nvPr/>
        </p:nvSpPr>
        <p:spPr bwMode="auto">
          <a:xfrm>
            <a:off x="7019925" y="0"/>
            <a:ext cx="2124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s-MX" dirty="0"/>
              <a:t>Carlos </a:t>
            </a:r>
            <a:r>
              <a:rPr lang="es-MX" dirty="0" err="1"/>
              <a:t>Moneta</a:t>
            </a:r>
            <a:endParaRPr lang="es-ES" dirty="0"/>
          </a:p>
        </p:txBody>
      </p:sp>
      <p:sp>
        <p:nvSpPr>
          <p:cNvPr id="17413" name="1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881C942-9CD9-4B7D-93F7-D857E50AC829}" type="slidenum">
              <a:rPr lang="es-ES" smtClean="0">
                <a:solidFill>
                  <a:srgbClr val="898989"/>
                </a:solidFill>
                <a:latin typeface="Calibri" pitchFamily="34" charset="0"/>
              </a:rPr>
              <a:pPr eaLnBrk="1" hangingPunct="1"/>
              <a:t>2</a:t>
            </a:fld>
            <a:endParaRPr lang="es-ES" smtClean="0">
              <a:solidFill>
                <a:srgbClr val="898989"/>
              </a:solidFill>
              <a:latin typeface="Calibri" pitchFamily="34" charset="0"/>
            </a:endParaRPr>
          </a:p>
        </p:txBody>
      </p:sp>
    </p:spTree>
    <p:extLst>
      <p:ext uri="{BB962C8B-B14F-4D97-AF65-F5344CB8AC3E}">
        <p14:creationId xmlns:p14="http://schemas.microsoft.com/office/powerpoint/2010/main" val="2989115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sz="3600" dirty="0" smtClean="0"/>
              <a:t>El crecimiento de la clase media mundial (2010-2020) se concentra en Asia</a:t>
            </a:r>
            <a:endParaRPr lang="es-AR" sz="3600" dirty="0"/>
          </a:p>
        </p:txBody>
      </p:sp>
      <p:pic>
        <p:nvPicPr>
          <p:cNvPr id="4" name="3 Marcador de contenido" descr="Foxit PDF Editor - [CEFIR]"/>
          <p:cNvPicPr>
            <a:picLocks noGrp="1" noChangeAspect="1"/>
          </p:cNvPicPr>
          <p:nvPr>
            <p:ph idx="1"/>
          </p:nvPr>
        </p:nvPicPr>
        <p:blipFill rotWithShape="1">
          <a:blip r:embed="rId2">
            <a:extLst>
              <a:ext uri="{28A0092B-C50C-407E-A947-70E740481C1C}">
                <a14:useLocalDpi xmlns:a14="http://schemas.microsoft.com/office/drawing/2010/main" val="0"/>
              </a:ext>
            </a:extLst>
          </a:blip>
          <a:srcRect l="15743" t="36557" r="44581" b="18956"/>
          <a:stretch/>
        </p:blipFill>
        <p:spPr>
          <a:xfrm>
            <a:off x="251520" y="2255619"/>
            <a:ext cx="5872119" cy="3544626"/>
          </a:xfrm>
        </p:spPr>
      </p:pic>
      <p:sp>
        <p:nvSpPr>
          <p:cNvPr id="5" name="4 CuadroTexto"/>
          <p:cNvSpPr txBox="1"/>
          <p:nvPr/>
        </p:nvSpPr>
        <p:spPr>
          <a:xfrm>
            <a:off x="2946171" y="2455745"/>
            <a:ext cx="792088" cy="307777"/>
          </a:xfrm>
          <a:prstGeom prst="rect">
            <a:avLst/>
          </a:prstGeom>
          <a:solidFill>
            <a:schemeClr val="bg1"/>
          </a:solidFill>
        </p:spPr>
        <p:txBody>
          <a:bodyPr wrap="square" rtlCol="0">
            <a:spAutoFit/>
          </a:bodyPr>
          <a:lstStyle/>
          <a:p>
            <a:r>
              <a:rPr lang="es-AR" sz="1400" dirty="0" smtClean="0"/>
              <a:t>CM alta</a:t>
            </a:r>
            <a:endParaRPr lang="es-AR" sz="1400" dirty="0"/>
          </a:p>
        </p:txBody>
      </p:sp>
      <p:sp>
        <p:nvSpPr>
          <p:cNvPr id="6" name="5 CuadroTexto"/>
          <p:cNvSpPr txBox="1"/>
          <p:nvPr/>
        </p:nvSpPr>
        <p:spPr>
          <a:xfrm>
            <a:off x="3849604" y="2455745"/>
            <a:ext cx="1004779" cy="307777"/>
          </a:xfrm>
          <a:prstGeom prst="rect">
            <a:avLst/>
          </a:prstGeom>
          <a:solidFill>
            <a:schemeClr val="bg1"/>
          </a:solidFill>
        </p:spPr>
        <p:txBody>
          <a:bodyPr wrap="square" rtlCol="0">
            <a:spAutoFit/>
          </a:bodyPr>
          <a:lstStyle/>
          <a:p>
            <a:r>
              <a:rPr lang="es-AR" sz="1400" dirty="0" smtClean="0"/>
              <a:t>CM media</a:t>
            </a:r>
            <a:endParaRPr lang="es-AR" sz="1400" dirty="0"/>
          </a:p>
        </p:txBody>
      </p:sp>
      <p:sp>
        <p:nvSpPr>
          <p:cNvPr id="7" name="6 CuadroTexto"/>
          <p:cNvSpPr txBox="1"/>
          <p:nvPr/>
        </p:nvSpPr>
        <p:spPr>
          <a:xfrm>
            <a:off x="4960881" y="2420888"/>
            <a:ext cx="929030" cy="307777"/>
          </a:xfrm>
          <a:prstGeom prst="rect">
            <a:avLst/>
          </a:prstGeom>
          <a:solidFill>
            <a:schemeClr val="bg1"/>
          </a:solidFill>
        </p:spPr>
        <p:txBody>
          <a:bodyPr wrap="square" rtlCol="0">
            <a:spAutoFit/>
          </a:bodyPr>
          <a:lstStyle/>
          <a:p>
            <a:r>
              <a:rPr lang="es-AR" sz="1400" dirty="0" smtClean="0"/>
              <a:t>CM baja</a:t>
            </a:r>
            <a:endParaRPr lang="es-AR" sz="1400" dirty="0"/>
          </a:p>
        </p:txBody>
      </p:sp>
      <p:sp>
        <p:nvSpPr>
          <p:cNvPr id="8" name="7 CuadroTexto"/>
          <p:cNvSpPr txBox="1"/>
          <p:nvPr/>
        </p:nvSpPr>
        <p:spPr>
          <a:xfrm>
            <a:off x="827584" y="5728900"/>
            <a:ext cx="1008112" cy="584775"/>
          </a:xfrm>
          <a:prstGeom prst="rect">
            <a:avLst/>
          </a:prstGeom>
          <a:noFill/>
        </p:spPr>
        <p:txBody>
          <a:bodyPr wrap="square" rtlCol="0">
            <a:spAutoFit/>
          </a:bodyPr>
          <a:lstStyle/>
          <a:p>
            <a:pPr algn="ctr"/>
            <a:r>
              <a:rPr lang="es-AR" sz="1600" dirty="0" smtClean="0"/>
              <a:t>Asia del Este</a:t>
            </a:r>
            <a:endParaRPr lang="es-AR" sz="1600" dirty="0"/>
          </a:p>
        </p:txBody>
      </p:sp>
      <p:sp>
        <p:nvSpPr>
          <p:cNvPr id="9" name="8 CuadroTexto"/>
          <p:cNvSpPr txBox="1"/>
          <p:nvPr/>
        </p:nvSpPr>
        <p:spPr>
          <a:xfrm>
            <a:off x="1835696" y="5760191"/>
            <a:ext cx="1008112" cy="584775"/>
          </a:xfrm>
          <a:prstGeom prst="rect">
            <a:avLst/>
          </a:prstGeom>
          <a:noFill/>
        </p:spPr>
        <p:txBody>
          <a:bodyPr wrap="square" rtlCol="0">
            <a:spAutoFit/>
          </a:bodyPr>
          <a:lstStyle/>
          <a:p>
            <a:pPr algn="ctr"/>
            <a:r>
              <a:rPr lang="es-AR" sz="1600" dirty="0" smtClean="0"/>
              <a:t>Asia del Sur</a:t>
            </a:r>
            <a:endParaRPr lang="es-AR" sz="1600" dirty="0"/>
          </a:p>
        </p:txBody>
      </p:sp>
      <p:sp>
        <p:nvSpPr>
          <p:cNvPr id="10" name="9 CuadroTexto"/>
          <p:cNvSpPr txBox="1"/>
          <p:nvPr/>
        </p:nvSpPr>
        <p:spPr>
          <a:xfrm>
            <a:off x="2838159" y="5787529"/>
            <a:ext cx="1008112" cy="338554"/>
          </a:xfrm>
          <a:prstGeom prst="rect">
            <a:avLst/>
          </a:prstGeom>
          <a:noFill/>
        </p:spPr>
        <p:txBody>
          <a:bodyPr wrap="square" rtlCol="0">
            <a:spAutoFit/>
          </a:bodyPr>
          <a:lstStyle/>
          <a:p>
            <a:pPr algn="ctr"/>
            <a:r>
              <a:rPr lang="es-AR" sz="1600" dirty="0" smtClean="0"/>
              <a:t>LATAM</a:t>
            </a:r>
            <a:endParaRPr lang="es-AR" sz="1600" dirty="0"/>
          </a:p>
        </p:txBody>
      </p:sp>
      <p:sp>
        <p:nvSpPr>
          <p:cNvPr id="11" name="10 CuadroTexto"/>
          <p:cNvSpPr txBox="1"/>
          <p:nvPr/>
        </p:nvSpPr>
        <p:spPr>
          <a:xfrm>
            <a:off x="3846271" y="5760191"/>
            <a:ext cx="1008112" cy="584775"/>
          </a:xfrm>
          <a:prstGeom prst="rect">
            <a:avLst/>
          </a:prstGeom>
          <a:noFill/>
        </p:spPr>
        <p:txBody>
          <a:bodyPr wrap="square" rtlCol="0">
            <a:spAutoFit/>
          </a:bodyPr>
          <a:lstStyle/>
          <a:p>
            <a:pPr algn="ctr"/>
            <a:r>
              <a:rPr lang="es-AR" sz="1600" dirty="0" smtClean="0"/>
              <a:t>Europa </a:t>
            </a:r>
            <a:r>
              <a:rPr lang="es-AR" sz="1600" dirty="0" err="1" smtClean="0"/>
              <a:t>Emerg</a:t>
            </a:r>
            <a:r>
              <a:rPr lang="es-AR" sz="1600" dirty="0" smtClean="0"/>
              <a:t>.</a:t>
            </a:r>
            <a:endParaRPr lang="es-AR" sz="1600" dirty="0"/>
          </a:p>
        </p:txBody>
      </p:sp>
      <p:sp>
        <p:nvSpPr>
          <p:cNvPr id="12" name="11 CuadroTexto"/>
          <p:cNvSpPr txBox="1"/>
          <p:nvPr/>
        </p:nvSpPr>
        <p:spPr>
          <a:xfrm>
            <a:off x="4745213" y="5787529"/>
            <a:ext cx="1008112" cy="338554"/>
          </a:xfrm>
          <a:prstGeom prst="rect">
            <a:avLst/>
          </a:prstGeom>
          <a:noFill/>
        </p:spPr>
        <p:txBody>
          <a:bodyPr wrap="square" rtlCol="0">
            <a:spAutoFit/>
          </a:bodyPr>
          <a:lstStyle/>
          <a:p>
            <a:pPr algn="ctr"/>
            <a:r>
              <a:rPr lang="es-AR" sz="1600" dirty="0" smtClean="0"/>
              <a:t>África</a:t>
            </a:r>
            <a:endParaRPr lang="es-AR" sz="1600" dirty="0"/>
          </a:p>
        </p:txBody>
      </p:sp>
      <p:sp>
        <p:nvSpPr>
          <p:cNvPr id="13" name="12 CuadroTexto"/>
          <p:cNvSpPr txBox="1"/>
          <p:nvPr/>
        </p:nvSpPr>
        <p:spPr>
          <a:xfrm>
            <a:off x="5933078" y="2420888"/>
            <a:ext cx="2664296" cy="3046988"/>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s-AR" sz="1600" b="1" u="sng" dirty="0" smtClean="0"/>
              <a:t>Asia del Este</a:t>
            </a:r>
            <a:r>
              <a:rPr lang="es-AR" sz="1600" b="1" dirty="0" smtClean="0"/>
              <a:t>: China, Indonesia, Corea, Malasia, Filipinas, Tailandia, Vietnam</a:t>
            </a:r>
          </a:p>
          <a:p>
            <a:r>
              <a:rPr lang="es-AR" sz="1600" b="1" u="sng" dirty="0" smtClean="0"/>
              <a:t>Asia del Sur</a:t>
            </a:r>
            <a:r>
              <a:rPr lang="es-AR" sz="1600" b="1" dirty="0" smtClean="0"/>
              <a:t>: India, Bangladesh, </a:t>
            </a:r>
            <a:r>
              <a:rPr lang="es-AR" sz="1600" b="1" dirty="0" err="1" smtClean="0"/>
              <a:t>Pakistan</a:t>
            </a:r>
            <a:endParaRPr lang="es-AR" sz="1600" b="1" dirty="0" smtClean="0"/>
          </a:p>
          <a:p>
            <a:r>
              <a:rPr lang="es-AR" sz="1600" b="1" u="sng" dirty="0" smtClean="0"/>
              <a:t>LATAM</a:t>
            </a:r>
            <a:r>
              <a:rPr lang="es-AR" sz="1600" b="1" dirty="0" smtClean="0"/>
              <a:t>: Brasil, México, Argentina, Colombia, Perú, Chile</a:t>
            </a:r>
          </a:p>
          <a:p>
            <a:r>
              <a:rPr lang="es-AR" sz="1600" b="1" u="sng" dirty="0" smtClean="0"/>
              <a:t>Eu. </a:t>
            </a:r>
            <a:r>
              <a:rPr lang="es-AR" sz="1600" b="1" u="sng" dirty="0" err="1" smtClean="0"/>
              <a:t>Emerg</a:t>
            </a:r>
            <a:r>
              <a:rPr lang="es-AR" sz="1600" b="1" u="sng" dirty="0" smtClean="0"/>
              <a:t>: </a:t>
            </a:r>
            <a:r>
              <a:rPr lang="es-AR" sz="1600" b="1" dirty="0" smtClean="0"/>
              <a:t>Rusia, Turquía, Polonia y Ucrania</a:t>
            </a:r>
          </a:p>
          <a:p>
            <a:r>
              <a:rPr lang="es-AR" sz="1600" b="1" u="sng" dirty="0" smtClean="0"/>
              <a:t>África</a:t>
            </a:r>
            <a:r>
              <a:rPr lang="es-AR" sz="1600" b="1" dirty="0" smtClean="0"/>
              <a:t>: Egipto, Nigeria, Sudáfrica</a:t>
            </a:r>
          </a:p>
        </p:txBody>
      </p:sp>
      <p:sp>
        <p:nvSpPr>
          <p:cNvPr id="14" name="13 CuadroTexto"/>
          <p:cNvSpPr txBox="1"/>
          <p:nvPr/>
        </p:nvSpPr>
        <p:spPr>
          <a:xfrm>
            <a:off x="395536" y="6344966"/>
            <a:ext cx="6192688" cy="369332"/>
          </a:xfrm>
          <a:prstGeom prst="rect">
            <a:avLst/>
          </a:prstGeom>
          <a:noFill/>
        </p:spPr>
        <p:txBody>
          <a:bodyPr wrap="square" rtlCol="0">
            <a:spAutoFit/>
          </a:bodyPr>
          <a:lstStyle/>
          <a:p>
            <a:r>
              <a:rPr lang="es-AR" dirty="0" smtClean="0"/>
              <a:t>Fuente: BBVA </a:t>
            </a:r>
            <a:r>
              <a:rPr lang="es-AR" dirty="0" err="1" smtClean="0"/>
              <a:t>Research</a:t>
            </a:r>
            <a:r>
              <a:rPr lang="es-AR" dirty="0" smtClean="0"/>
              <a:t>, 2014</a:t>
            </a:r>
            <a:endParaRPr lang="es-AR" dirty="0"/>
          </a:p>
        </p:txBody>
      </p:sp>
      <p:sp>
        <p:nvSpPr>
          <p:cNvPr id="15" name="14 CuadroTexto"/>
          <p:cNvSpPr txBox="1"/>
          <p:nvPr/>
        </p:nvSpPr>
        <p:spPr>
          <a:xfrm>
            <a:off x="7127776" y="4117"/>
            <a:ext cx="2016224" cy="369332"/>
          </a:xfrm>
          <a:prstGeom prst="rect">
            <a:avLst/>
          </a:prstGeom>
          <a:noFill/>
        </p:spPr>
        <p:txBody>
          <a:bodyPr wrap="square" rtlCol="0">
            <a:spAutoFit/>
          </a:bodyPr>
          <a:lstStyle/>
          <a:p>
            <a:r>
              <a:rPr lang="es-AR" dirty="0" smtClean="0"/>
              <a:t>Carlos </a:t>
            </a:r>
            <a:r>
              <a:rPr lang="es-AR" dirty="0" err="1" smtClean="0"/>
              <a:t>Moneta</a:t>
            </a:r>
            <a:endParaRPr lang="es-AR" dirty="0"/>
          </a:p>
        </p:txBody>
      </p:sp>
      <p:sp>
        <p:nvSpPr>
          <p:cNvPr id="16" name="15 Marcador de número de diapositiva"/>
          <p:cNvSpPr>
            <a:spLocks noGrp="1"/>
          </p:cNvSpPr>
          <p:nvPr>
            <p:ph type="sldNum" sz="quarter" idx="12"/>
          </p:nvPr>
        </p:nvSpPr>
        <p:spPr/>
        <p:txBody>
          <a:bodyPr/>
          <a:lstStyle/>
          <a:p>
            <a:fld id="{2CD7C098-5EE1-4504-AA93-362A01DAB0FF}" type="slidenum">
              <a:rPr lang="es-AR" smtClean="0"/>
              <a:t>20</a:t>
            </a:fld>
            <a:endParaRPr lang="es-AR"/>
          </a:p>
        </p:txBody>
      </p:sp>
    </p:spTree>
    <p:extLst>
      <p:ext uri="{BB962C8B-B14F-4D97-AF65-F5344CB8AC3E}">
        <p14:creationId xmlns:p14="http://schemas.microsoft.com/office/powerpoint/2010/main" val="1221975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404664"/>
            <a:ext cx="7511190" cy="6164721"/>
          </a:xfrm>
        </p:spPr>
      </p:pic>
      <p:sp>
        <p:nvSpPr>
          <p:cNvPr id="5" name="4 CuadroTexto"/>
          <p:cNvSpPr txBox="1"/>
          <p:nvPr/>
        </p:nvSpPr>
        <p:spPr>
          <a:xfrm>
            <a:off x="7308304" y="35332"/>
            <a:ext cx="1835696" cy="369332"/>
          </a:xfrm>
          <a:prstGeom prst="rect">
            <a:avLst/>
          </a:prstGeom>
          <a:noFill/>
        </p:spPr>
        <p:txBody>
          <a:bodyPr wrap="square" rtlCol="0">
            <a:spAutoFit/>
          </a:bodyPr>
          <a:lstStyle/>
          <a:p>
            <a:pPr algn="r"/>
            <a:r>
              <a:rPr lang="es-AR" dirty="0" smtClean="0"/>
              <a:t>Carlos J. </a:t>
            </a:r>
            <a:r>
              <a:rPr lang="es-AR" dirty="0" err="1" smtClean="0"/>
              <a:t>Moneta</a:t>
            </a:r>
            <a:endParaRPr lang="es-AR" dirty="0"/>
          </a:p>
        </p:txBody>
      </p:sp>
    </p:spTree>
    <p:extLst>
      <p:ext uri="{BB962C8B-B14F-4D97-AF65-F5344CB8AC3E}">
        <p14:creationId xmlns:p14="http://schemas.microsoft.com/office/powerpoint/2010/main" val="564091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780928"/>
            <a:ext cx="8229600" cy="1143000"/>
          </a:xfrm>
        </p:spPr>
        <p:txBody>
          <a:bodyPr>
            <a:normAutofit fontScale="90000"/>
          </a:bodyPr>
          <a:lstStyle/>
          <a:p>
            <a:r>
              <a:rPr lang="es-AR" dirty="0" smtClean="0"/>
              <a:t>Japón:</a:t>
            </a:r>
            <a:br>
              <a:rPr lang="es-AR" dirty="0" smtClean="0"/>
            </a:br>
            <a:r>
              <a:rPr lang="es-AR" dirty="0" smtClean="0"/>
              <a:t>Comercio con América Latina</a:t>
            </a:r>
            <a:endParaRPr lang="es-AR" dirty="0"/>
          </a:p>
        </p:txBody>
      </p:sp>
      <p:sp>
        <p:nvSpPr>
          <p:cNvPr id="3" name="2 Marcador de contenido"/>
          <p:cNvSpPr>
            <a:spLocks noGrp="1"/>
          </p:cNvSpPr>
          <p:nvPr>
            <p:ph idx="1"/>
          </p:nvPr>
        </p:nvSpPr>
        <p:spPr/>
        <p:txBody>
          <a:bodyPr/>
          <a:lstStyle/>
          <a:p>
            <a:endParaRPr lang="es-AR" dirty="0"/>
          </a:p>
        </p:txBody>
      </p:sp>
      <p:sp>
        <p:nvSpPr>
          <p:cNvPr id="4" name="3 CuadroTexto"/>
          <p:cNvSpPr txBox="1"/>
          <p:nvPr/>
        </p:nvSpPr>
        <p:spPr>
          <a:xfrm>
            <a:off x="7308304" y="0"/>
            <a:ext cx="1835696" cy="369332"/>
          </a:xfrm>
          <a:prstGeom prst="rect">
            <a:avLst/>
          </a:prstGeom>
          <a:noFill/>
        </p:spPr>
        <p:txBody>
          <a:bodyPr wrap="square" rtlCol="0">
            <a:spAutoFit/>
          </a:bodyPr>
          <a:lstStyle/>
          <a:p>
            <a:pPr algn="r"/>
            <a:r>
              <a:rPr lang="es-AR" dirty="0" smtClean="0"/>
              <a:t>Carlos J. </a:t>
            </a:r>
            <a:r>
              <a:rPr lang="es-AR" dirty="0" err="1" smtClean="0"/>
              <a:t>Moneta</a:t>
            </a:r>
            <a:endParaRPr lang="es-AR" dirty="0"/>
          </a:p>
        </p:txBody>
      </p:sp>
    </p:spTree>
    <p:extLst>
      <p:ext uri="{BB962C8B-B14F-4D97-AF65-F5344CB8AC3E}">
        <p14:creationId xmlns:p14="http://schemas.microsoft.com/office/powerpoint/2010/main" val="3021614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5 Marcador de número de diapositiva"/>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D361BE1-C244-441F-B6D0-C8F70079E4DD}" type="slidenum">
              <a:rPr lang="es-AR" smtClean="0"/>
              <a:pPr eaLnBrk="1" hangingPunct="1"/>
              <a:t>23</a:t>
            </a:fld>
            <a:endParaRPr lang="es-AR" smtClean="0"/>
          </a:p>
        </p:txBody>
      </p:sp>
      <p:sp>
        <p:nvSpPr>
          <p:cNvPr id="149507" name="Text Box 4"/>
          <p:cNvSpPr txBox="1">
            <a:spLocks noChangeArrowheads="1"/>
          </p:cNvSpPr>
          <p:nvPr/>
        </p:nvSpPr>
        <p:spPr bwMode="auto">
          <a:xfrm>
            <a:off x="250825" y="1184275"/>
            <a:ext cx="864235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s-MX" sz="1600"/>
              <a:t> Japón ha prácticamente duplicado su intercambio comercial con la región durante la última década e incrementado su IED en la misma (si bien ambas se hallan concentradas en un pequeño grupo de países). América Latina vuelve a presentarse como un socio económico destacado.</a:t>
            </a:r>
          </a:p>
          <a:p>
            <a:pPr eaLnBrk="1" hangingPunct="1">
              <a:buFontTx/>
              <a:buChar char="•"/>
            </a:pPr>
            <a:endParaRPr lang="es-MX" sz="1600"/>
          </a:p>
          <a:p>
            <a:pPr eaLnBrk="1" hangingPunct="1">
              <a:buFontTx/>
              <a:buChar char="•"/>
            </a:pPr>
            <a:r>
              <a:rPr lang="es-MX" sz="1600"/>
              <a:t> Reconoce avances en procesos democráticos e importancia de LAC en la economía mundial. Pone énfasis en su carácter de exportadora de minerales, incluyendo tierras raras, energía y alimentos. </a:t>
            </a:r>
          </a:p>
          <a:p>
            <a:pPr eaLnBrk="1" hangingPunct="1">
              <a:buFontTx/>
              <a:buChar char="•"/>
            </a:pPr>
            <a:endParaRPr lang="es-MX" sz="1600"/>
          </a:p>
          <a:p>
            <a:pPr eaLnBrk="1" hangingPunct="1">
              <a:buFontTx/>
              <a:buChar char="•"/>
            </a:pPr>
            <a:r>
              <a:rPr lang="es-MX" sz="1600"/>
              <a:t> Señala que aquellos países que comparten valores fundamentales con Japón (democracia y economía de mercado) se han convertido en importantes socios.</a:t>
            </a:r>
          </a:p>
          <a:p>
            <a:pPr eaLnBrk="1" hangingPunct="1">
              <a:buFontTx/>
              <a:buChar char="•"/>
            </a:pPr>
            <a:endParaRPr lang="es-MX" sz="1600"/>
          </a:p>
          <a:p>
            <a:pPr eaLnBrk="1" hangingPunct="1">
              <a:buFontTx/>
              <a:buChar char="•"/>
            </a:pPr>
            <a:r>
              <a:rPr lang="es-MX" sz="1600"/>
              <a:t> Para profundizar relaciones con LAC, la política diplomática japonesa se apoya en tres pilares: i) fortalecimiento de las relaciones económicas; ii) apoyo al desarrollo estable de la región; y iii) avanzar en la cooperación internacional.</a:t>
            </a:r>
          </a:p>
          <a:p>
            <a:pPr eaLnBrk="1" hangingPunct="1">
              <a:buFontTx/>
              <a:buChar char="•"/>
            </a:pPr>
            <a:endParaRPr lang="es-MX" sz="1600"/>
          </a:p>
          <a:p>
            <a:pPr eaLnBrk="1" hangingPunct="1">
              <a:buFontTx/>
              <a:buChar char="•"/>
            </a:pPr>
            <a:r>
              <a:rPr lang="es-MX" sz="1600"/>
              <a:t> Japón emprende nuevos esfuerzos para consolidar su posición en LAC (Gira del Ministro Japonés de Relaciones Exteriores, Fumio Kishida, a México, Perú y Panamá en abril 2013) </a:t>
            </a:r>
          </a:p>
          <a:p>
            <a:pPr eaLnBrk="1" hangingPunct="1">
              <a:buFontTx/>
              <a:buChar char="•"/>
            </a:pPr>
            <a:endParaRPr lang="es-MX" sz="1600"/>
          </a:p>
          <a:p>
            <a:pPr eaLnBrk="1" hangingPunct="1">
              <a:buFontTx/>
              <a:buChar char="•"/>
            </a:pPr>
            <a:endParaRPr lang="es-ES" sz="1600"/>
          </a:p>
        </p:txBody>
      </p:sp>
      <p:sp>
        <p:nvSpPr>
          <p:cNvPr id="149508" name="Text Box 5"/>
          <p:cNvSpPr txBox="1">
            <a:spLocks noChangeArrowheads="1"/>
          </p:cNvSpPr>
          <p:nvPr/>
        </p:nvSpPr>
        <p:spPr bwMode="auto">
          <a:xfrm>
            <a:off x="611188" y="608013"/>
            <a:ext cx="7632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MX" b="1"/>
              <a:t>LAS RELACIONES DE JAPÓN CON AMÉRICA LATINA Y EL CARIBE</a:t>
            </a:r>
            <a:endParaRPr lang="es-ES" b="1"/>
          </a:p>
        </p:txBody>
      </p:sp>
      <p:sp>
        <p:nvSpPr>
          <p:cNvPr id="149509" name="Text Box 6"/>
          <p:cNvSpPr txBox="1">
            <a:spLocks noChangeArrowheads="1"/>
          </p:cNvSpPr>
          <p:nvPr/>
        </p:nvSpPr>
        <p:spPr bwMode="auto">
          <a:xfrm>
            <a:off x="7380288" y="0"/>
            <a:ext cx="17637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MX" sz="1400" b="1"/>
              <a:t>CARLOS MONETA</a:t>
            </a:r>
            <a:endParaRPr lang="es-ES" sz="1400" b="1"/>
          </a:p>
        </p:txBody>
      </p:sp>
    </p:spTree>
    <p:extLst>
      <p:ext uri="{BB962C8B-B14F-4D97-AF65-F5344CB8AC3E}">
        <p14:creationId xmlns:p14="http://schemas.microsoft.com/office/powerpoint/2010/main" val="20395704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Comercio e inversiones con América Latina/Caribe</a:t>
            </a:r>
            <a:endParaRPr lang="es-AR" dirty="0"/>
          </a:p>
        </p:txBody>
      </p:sp>
      <p:sp>
        <p:nvSpPr>
          <p:cNvPr id="3" name="2 Marcador de contenido"/>
          <p:cNvSpPr>
            <a:spLocks noGrp="1"/>
          </p:cNvSpPr>
          <p:nvPr>
            <p:ph idx="1"/>
          </p:nvPr>
        </p:nvSpPr>
        <p:spPr>
          <a:xfrm>
            <a:off x="457200" y="1600200"/>
            <a:ext cx="8579296" cy="4525963"/>
          </a:xfrm>
        </p:spPr>
        <p:txBody>
          <a:bodyPr>
            <a:normAutofit fontScale="92500" lnSpcReduction="10000"/>
          </a:bodyPr>
          <a:lstStyle/>
          <a:p>
            <a:r>
              <a:rPr lang="es-AR" dirty="0" smtClean="0"/>
              <a:t>Viaje Premier Abe (07/08/2014): cinco países visitados, incluyendo Brasil.</a:t>
            </a:r>
          </a:p>
          <a:p>
            <a:r>
              <a:rPr lang="es-AR" b="1" dirty="0" smtClean="0"/>
              <a:t>Comercio total, 2014</a:t>
            </a:r>
            <a:r>
              <a:rPr lang="es-AR" dirty="0" smtClean="0"/>
              <a:t>: </a:t>
            </a:r>
          </a:p>
          <a:p>
            <a:pPr marL="457200" lvl="1" indent="0">
              <a:buNone/>
            </a:pPr>
            <a:r>
              <a:rPr lang="es-AR" dirty="0" smtClean="0"/>
              <a:t>Japón: 64 billones USD; China: 254 billones USD; Corea: 54 billones USD</a:t>
            </a:r>
          </a:p>
          <a:p>
            <a:pPr marL="457200" lvl="1" indent="0">
              <a:buNone/>
            </a:pPr>
            <a:r>
              <a:rPr lang="es-AR" b="1" dirty="0" smtClean="0"/>
              <a:t>Inversiones en ALC:</a:t>
            </a:r>
          </a:p>
          <a:p>
            <a:pPr marL="457200" lvl="1" indent="0">
              <a:buNone/>
            </a:pPr>
            <a:r>
              <a:rPr lang="es-AR" dirty="0" smtClean="0"/>
              <a:t>2010-2013: 6,9 billones USD (China: 10, 7 billones   USD).</a:t>
            </a:r>
          </a:p>
          <a:p>
            <a:pPr marL="457200" lvl="1" indent="0">
              <a:buNone/>
            </a:pPr>
            <a:r>
              <a:rPr lang="es-AR" b="1" dirty="0" smtClean="0"/>
              <a:t>Stock acumulativo de IED: </a:t>
            </a:r>
            <a:r>
              <a:rPr lang="es-AR" dirty="0" smtClean="0"/>
              <a:t>120 billones USD (2013)</a:t>
            </a:r>
            <a:endParaRPr lang="es-AR" b="1" dirty="0" smtClean="0"/>
          </a:p>
          <a:p>
            <a:pPr marL="457200" lvl="1" indent="0">
              <a:buNone/>
            </a:pPr>
            <a:r>
              <a:rPr lang="es-AR" b="1" dirty="0" smtClean="0"/>
              <a:t>Empresas niponas en ALC: </a:t>
            </a:r>
          </a:p>
          <a:p>
            <a:pPr marL="457200" lvl="1" indent="0">
              <a:buNone/>
            </a:pPr>
            <a:r>
              <a:rPr lang="es-AR" dirty="0" smtClean="0"/>
              <a:t>2000: 1262 firmas. 2014: 2087 firmas.</a:t>
            </a:r>
          </a:p>
          <a:p>
            <a:pPr marL="457200" lvl="1" indent="0">
              <a:buNone/>
            </a:pPr>
            <a:endParaRPr lang="es-AR" b="1" dirty="0" smtClean="0"/>
          </a:p>
        </p:txBody>
      </p:sp>
      <p:sp>
        <p:nvSpPr>
          <p:cNvPr id="4" name="3 CuadroTexto"/>
          <p:cNvSpPr txBox="1"/>
          <p:nvPr/>
        </p:nvSpPr>
        <p:spPr>
          <a:xfrm>
            <a:off x="7415808" y="3974"/>
            <a:ext cx="1728192" cy="369332"/>
          </a:xfrm>
          <a:prstGeom prst="rect">
            <a:avLst/>
          </a:prstGeom>
          <a:noFill/>
        </p:spPr>
        <p:txBody>
          <a:bodyPr wrap="square" rtlCol="0">
            <a:spAutoFit/>
          </a:bodyPr>
          <a:lstStyle/>
          <a:p>
            <a:r>
              <a:rPr lang="es-AR" dirty="0" smtClean="0"/>
              <a:t>Carlos </a:t>
            </a:r>
            <a:r>
              <a:rPr lang="es-AR" dirty="0" err="1" smtClean="0"/>
              <a:t>Moneta</a:t>
            </a:r>
            <a:endParaRPr lang="es-AR" dirty="0"/>
          </a:p>
        </p:txBody>
      </p:sp>
    </p:spTree>
    <p:extLst>
      <p:ext uri="{BB962C8B-B14F-4D97-AF65-F5344CB8AC3E}">
        <p14:creationId xmlns:p14="http://schemas.microsoft.com/office/powerpoint/2010/main" val="2900627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9"/>
            <a:ext cx="8229600" cy="1143000"/>
          </a:xfrm>
        </p:spPr>
        <p:txBody>
          <a:bodyPr>
            <a:normAutofit/>
          </a:bodyPr>
          <a:lstStyle/>
          <a:p>
            <a:r>
              <a:rPr lang="es-AR" sz="2400" dirty="0" smtClean="0"/>
              <a:t>Exportaciones latinoamericanas al Japón por mayores grupos de productos (en %, 2013)</a:t>
            </a:r>
            <a:endParaRPr lang="es-AR" sz="2400"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120" t="31913" r="53088" b="13352"/>
          <a:stretch/>
        </p:blipFill>
        <p:spPr bwMode="auto">
          <a:xfrm>
            <a:off x="2051720" y="908720"/>
            <a:ext cx="5040560" cy="543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79512" y="6128156"/>
            <a:ext cx="8964488" cy="646331"/>
          </a:xfrm>
          <a:prstGeom prst="rect">
            <a:avLst/>
          </a:prstGeom>
          <a:noFill/>
        </p:spPr>
        <p:txBody>
          <a:bodyPr wrap="square" rtlCol="0">
            <a:spAutoFit/>
          </a:bodyPr>
          <a:lstStyle/>
          <a:p>
            <a:r>
              <a:rPr lang="es-AR" dirty="0" smtClean="0"/>
              <a:t>Fuente: </a:t>
            </a:r>
            <a:r>
              <a:rPr lang="es-AR" dirty="0" err="1" smtClean="0"/>
              <a:t>Mikio</a:t>
            </a:r>
            <a:r>
              <a:rPr lang="es-AR" dirty="0" smtClean="0"/>
              <a:t> </a:t>
            </a:r>
            <a:r>
              <a:rPr lang="es-AR" dirty="0" err="1" smtClean="0"/>
              <a:t>Kuwayama</a:t>
            </a:r>
            <a:r>
              <a:rPr lang="es-AR" dirty="0" smtClean="0"/>
              <a:t>, </a:t>
            </a:r>
            <a:r>
              <a:rPr lang="en-US" dirty="0" smtClean="0"/>
              <a:t>“The Japan model of economic engagement: Opportunities for Latin America and the Caribbean”</a:t>
            </a:r>
            <a:endParaRPr lang="es-AR" dirty="0"/>
          </a:p>
        </p:txBody>
      </p:sp>
      <p:sp>
        <p:nvSpPr>
          <p:cNvPr id="5" name="4 CuadroTexto"/>
          <p:cNvSpPr txBox="1"/>
          <p:nvPr/>
        </p:nvSpPr>
        <p:spPr>
          <a:xfrm>
            <a:off x="7308304" y="0"/>
            <a:ext cx="1835696" cy="369332"/>
          </a:xfrm>
          <a:prstGeom prst="rect">
            <a:avLst/>
          </a:prstGeom>
          <a:noFill/>
        </p:spPr>
        <p:txBody>
          <a:bodyPr wrap="square" rtlCol="0">
            <a:spAutoFit/>
          </a:bodyPr>
          <a:lstStyle/>
          <a:p>
            <a:pPr algn="r"/>
            <a:r>
              <a:rPr lang="es-AR" dirty="0" smtClean="0"/>
              <a:t>Carlos J. </a:t>
            </a:r>
            <a:r>
              <a:rPr lang="es-AR" dirty="0" err="1" smtClean="0"/>
              <a:t>Moneta</a:t>
            </a:r>
            <a:endParaRPr lang="es-AR" dirty="0"/>
          </a:p>
        </p:txBody>
      </p:sp>
    </p:spTree>
    <p:extLst>
      <p:ext uri="{BB962C8B-B14F-4D97-AF65-F5344CB8AC3E}">
        <p14:creationId xmlns:p14="http://schemas.microsoft.com/office/powerpoint/2010/main" val="816344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AR" sz="3600" dirty="0" smtClean="0"/>
              <a:t>Exportaciones de América Latina a China, Japón y Corea (en %, 2011-2014)</a:t>
            </a:r>
            <a:endParaRPr lang="es-AR" sz="36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71" t="28174" r="21354" b="11363"/>
          <a:stretch/>
        </p:blipFill>
        <p:spPr bwMode="auto">
          <a:xfrm>
            <a:off x="1104140" y="1484784"/>
            <a:ext cx="7517080" cy="4422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79512" y="6128156"/>
            <a:ext cx="8964488" cy="646331"/>
          </a:xfrm>
          <a:prstGeom prst="rect">
            <a:avLst/>
          </a:prstGeom>
          <a:noFill/>
        </p:spPr>
        <p:txBody>
          <a:bodyPr wrap="square" rtlCol="0">
            <a:spAutoFit/>
          </a:bodyPr>
          <a:lstStyle/>
          <a:p>
            <a:r>
              <a:rPr lang="es-AR" dirty="0" smtClean="0"/>
              <a:t>Fuente: </a:t>
            </a:r>
            <a:r>
              <a:rPr lang="es-AR" dirty="0" err="1" smtClean="0"/>
              <a:t>Mikio</a:t>
            </a:r>
            <a:r>
              <a:rPr lang="es-AR" dirty="0" smtClean="0"/>
              <a:t> </a:t>
            </a:r>
            <a:r>
              <a:rPr lang="es-AR" dirty="0" err="1" smtClean="0"/>
              <a:t>Kuwayama</a:t>
            </a:r>
            <a:r>
              <a:rPr lang="es-AR" dirty="0" smtClean="0"/>
              <a:t>, </a:t>
            </a:r>
            <a:r>
              <a:rPr lang="en-US" dirty="0" smtClean="0"/>
              <a:t>“The Japan model of economic engagement: Opportunities for Latin America and the Caribbean”</a:t>
            </a:r>
            <a:endParaRPr lang="es-AR" dirty="0"/>
          </a:p>
        </p:txBody>
      </p:sp>
      <p:sp>
        <p:nvSpPr>
          <p:cNvPr id="6" name="5 CuadroTexto"/>
          <p:cNvSpPr txBox="1"/>
          <p:nvPr/>
        </p:nvSpPr>
        <p:spPr>
          <a:xfrm>
            <a:off x="7308304" y="0"/>
            <a:ext cx="1835696" cy="369332"/>
          </a:xfrm>
          <a:prstGeom prst="rect">
            <a:avLst/>
          </a:prstGeom>
          <a:noFill/>
        </p:spPr>
        <p:txBody>
          <a:bodyPr wrap="square" rtlCol="0">
            <a:spAutoFit/>
          </a:bodyPr>
          <a:lstStyle/>
          <a:p>
            <a:pPr algn="r"/>
            <a:r>
              <a:rPr lang="es-AR" dirty="0" smtClean="0"/>
              <a:t>Carlos J. </a:t>
            </a:r>
            <a:r>
              <a:rPr lang="es-AR" dirty="0" err="1" smtClean="0"/>
              <a:t>Moneta</a:t>
            </a:r>
            <a:endParaRPr lang="es-AR" dirty="0"/>
          </a:p>
        </p:txBody>
      </p:sp>
    </p:spTree>
    <p:extLst>
      <p:ext uri="{BB962C8B-B14F-4D97-AF65-F5344CB8AC3E}">
        <p14:creationId xmlns:p14="http://schemas.microsoft.com/office/powerpoint/2010/main" val="3947064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A modo de conclusiones I</a:t>
            </a:r>
            <a:endParaRPr lang="es-AR" dirty="0"/>
          </a:p>
        </p:txBody>
      </p:sp>
      <p:sp>
        <p:nvSpPr>
          <p:cNvPr id="3" name="2 Marcador de contenido"/>
          <p:cNvSpPr>
            <a:spLocks noGrp="1"/>
          </p:cNvSpPr>
          <p:nvPr>
            <p:ph idx="1"/>
          </p:nvPr>
        </p:nvSpPr>
        <p:spPr/>
        <p:txBody>
          <a:bodyPr>
            <a:normAutofit fontScale="70000" lnSpcReduction="20000"/>
          </a:bodyPr>
          <a:lstStyle/>
          <a:p>
            <a:pPr lvl="0"/>
            <a:r>
              <a:rPr lang="es-ES" dirty="0"/>
              <a:t>U</a:t>
            </a:r>
            <a:r>
              <a:rPr lang="es-ES" dirty="0" smtClean="0"/>
              <a:t>n </a:t>
            </a:r>
            <a:r>
              <a:rPr lang="es-ES" dirty="0"/>
              <a:t>renovado interés en aumentar el cupo de mercado para las empresas niponas en los países emergentes y en desarrollo; </a:t>
            </a:r>
            <a:endParaRPr lang="es-AR" dirty="0"/>
          </a:p>
          <a:p>
            <a:pPr lvl="0"/>
            <a:r>
              <a:rPr lang="es-ES" dirty="0"/>
              <a:t>el propósito de ampliar la presencia de industrias y servicios en el exterior, fortalecer las ya existentes y generar nuevas redes simbólicas (</a:t>
            </a:r>
            <a:r>
              <a:rPr lang="es-ES" dirty="0" err="1"/>
              <a:t>TICs</a:t>
            </a:r>
            <a:r>
              <a:rPr lang="es-ES" dirty="0"/>
              <a:t>) comerciales y financieras; </a:t>
            </a:r>
            <a:endParaRPr lang="es-AR" dirty="0"/>
          </a:p>
          <a:p>
            <a:pPr lvl="0"/>
            <a:r>
              <a:rPr lang="es-ES" dirty="0"/>
              <a:t>un incremento sustantivo en la provisión por parte del Estado, de fondos disponibles para las inversiones que deseen realizar las empresas niponas; </a:t>
            </a:r>
            <a:endParaRPr lang="es-AR" dirty="0"/>
          </a:p>
          <a:p>
            <a:pPr lvl="0"/>
            <a:r>
              <a:rPr lang="es-ES" dirty="0"/>
              <a:t>privilegiar al Asia Pacífico como primer espacio de integración e inserción nipona; </a:t>
            </a:r>
            <a:endParaRPr lang="es-AR" dirty="0"/>
          </a:p>
          <a:p>
            <a:pPr lvl="0"/>
            <a:r>
              <a:rPr lang="es-ES" dirty="0"/>
              <a:t>utilizar los avances en ciencia, tecnología e innovación como ejes sustantivos para el desarrollo y el mantenimiento de posiciones de liderazgo por parte de Japón.</a:t>
            </a:r>
            <a:endParaRPr lang="es-AR" dirty="0"/>
          </a:p>
          <a:p>
            <a:endParaRPr lang="es-AR" dirty="0"/>
          </a:p>
        </p:txBody>
      </p:sp>
      <p:sp>
        <p:nvSpPr>
          <p:cNvPr id="4" name="3 CuadroTexto"/>
          <p:cNvSpPr txBox="1"/>
          <p:nvPr/>
        </p:nvSpPr>
        <p:spPr>
          <a:xfrm>
            <a:off x="7415808" y="3974"/>
            <a:ext cx="1728192" cy="369332"/>
          </a:xfrm>
          <a:prstGeom prst="rect">
            <a:avLst/>
          </a:prstGeom>
          <a:noFill/>
        </p:spPr>
        <p:txBody>
          <a:bodyPr wrap="square" rtlCol="0">
            <a:spAutoFit/>
          </a:bodyPr>
          <a:lstStyle/>
          <a:p>
            <a:r>
              <a:rPr lang="es-AR" dirty="0" smtClean="0"/>
              <a:t>Carlos </a:t>
            </a:r>
            <a:r>
              <a:rPr lang="es-AR" dirty="0" err="1" smtClean="0"/>
              <a:t>Moneta</a:t>
            </a:r>
            <a:endParaRPr lang="es-AR" dirty="0"/>
          </a:p>
        </p:txBody>
      </p:sp>
    </p:spTree>
    <p:extLst>
      <p:ext uri="{BB962C8B-B14F-4D97-AF65-F5344CB8AC3E}">
        <p14:creationId xmlns:p14="http://schemas.microsoft.com/office/powerpoint/2010/main" val="1283380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normAutofit fontScale="90000"/>
          </a:bodyPr>
          <a:lstStyle/>
          <a:p>
            <a:r>
              <a:rPr lang="es-AR" dirty="0" smtClean="0"/>
              <a:t>A modo de Conclusiones II</a:t>
            </a:r>
            <a:br>
              <a:rPr lang="es-AR" dirty="0" smtClean="0"/>
            </a:br>
            <a:endParaRPr lang="es-AR" dirty="0"/>
          </a:p>
        </p:txBody>
      </p:sp>
      <p:sp>
        <p:nvSpPr>
          <p:cNvPr id="3" name="2 Marcador de contenido"/>
          <p:cNvSpPr>
            <a:spLocks noGrp="1"/>
          </p:cNvSpPr>
          <p:nvPr>
            <p:ph idx="1"/>
          </p:nvPr>
        </p:nvSpPr>
        <p:spPr>
          <a:xfrm>
            <a:off x="179512" y="1124744"/>
            <a:ext cx="8784976" cy="5733256"/>
          </a:xfrm>
        </p:spPr>
        <p:txBody>
          <a:bodyPr>
            <a:normAutofit fontScale="55000" lnSpcReduction="20000"/>
          </a:bodyPr>
          <a:lstStyle/>
          <a:p>
            <a:pPr marL="0" lvl="0" indent="0">
              <a:buNone/>
            </a:pPr>
            <a:r>
              <a:rPr lang="es-MX" b="1" dirty="0"/>
              <a:t>D</a:t>
            </a:r>
            <a:r>
              <a:rPr lang="es-MX" b="1" dirty="0" smtClean="0"/>
              <a:t>esde </a:t>
            </a:r>
            <a:r>
              <a:rPr lang="es-MX" b="1" dirty="0"/>
              <a:t>el punto de vista latinoamericano y </a:t>
            </a:r>
            <a:r>
              <a:rPr lang="es-MX" b="1" dirty="0" smtClean="0"/>
              <a:t>caribeño:</a:t>
            </a:r>
          </a:p>
          <a:p>
            <a:r>
              <a:rPr lang="es-MX" sz="3800" dirty="0"/>
              <a:t>C</a:t>
            </a:r>
            <a:r>
              <a:rPr lang="es-MX" sz="3800" dirty="0" smtClean="0"/>
              <a:t>onveniencia </a:t>
            </a:r>
            <a:r>
              <a:rPr lang="es-MX" sz="3800" dirty="0"/>
              <a:t>de </a:t>
            </a:r>
            <a:r>
              <a:rPr lang="es-MX" sz="3800" dirty="0" smtClean="0"/>
              <a:t>Las “múltiples redes interactivas” como nuevas </a:t>
            </a:r>
            <a:r>
              <a:rPr lang="es-MX" sz="3800" dirty="0"/>
              <a:t>formas de operar en el sistema </a:t>
            </a:r>
            <a:r>
              <a:rPr lang="es-MX" sz="3800" dirty="0" smtClean="0"/>
              <a:t>internacional para ALC</a:t>
            </a:r>
          </a:p>
          <a:p>
            <a:r>
              <a:rPr lang="es-MX" sz="3800" dirty="0" smtClean="0"/>
              <a:t>Actualmente, América Latina y el Caribe incrementan su importancia. (Brasil, México y países del Arco del Pacífico)… Y en el futuro, ¿Argentina? …</a:t>
            </a:r>
          </a:p>
          <a:p>
            <a:pPr lvl="0"/>
            <a:r>
              <a:rPr lang="es-MX" sz="3800" dirty="0" smtClean="0"/>
              <a:t>Posibilidades y desafíos que surgen para LAC ante los procesos de </a:t>
            </a:r>
            <a:r>
              <a:rPr lang="es-MX" sz="3800" dirty="0" err="1" smtClean="0"/>
              <a:t>tranformación</a:t>
            </a:r>
            <a:r>
              <a:rPr lang="es-MX" sz="3800" dirty="0" smtClean="0"/>
              <a:t> en marcha en Japón y el resto de Asia Pacífico. Se requiere una profunda y urgente adaptación regional concertada dadas las nuevas </a:t>
            </a:r>
            <a:r>
              <a:rPr lang="es-AR" sz="3800" dirty="0" smtClean="0"/>
              <a:t>situaciones</a:t>
            </a:r>
          </a:p>
          <a:p>
            <a:r>
              <a:rPr lang="es-ES" sz="3800" dirty="0" smtClean="0"/>
              <a:t>Se requiere poder avanzar en la formación de cadenas de valor regionales/subregionales e incorporarse a las cadenas de producción globales, donde Japón ocupa un lugar relevante. </a:t>
            </a:r>
          </a:p>
          <a:p>
            <a:r>
              <a:rPr lang="es-ES" sz="3800" dirty="0" smtClean="0"/>
              <a:t>Tanto Brasil como Argentina, Colombia, Perú y Uruguay, están avanzando en la modernización de sus exportaciones. Esta circunstancia podría facilitar se alcance un esfuerzo concertado entre esos países para negociar con Japón cooperación en materia de transferencia de conocimientos y experiencias de innovación e inserción en cadenas de valor e internacionalización de nuestras empresas. </a:t>
            </a:r>
            <a:endParaRPr lang="es-AR" sz="3800" dirty="0" smtClean="0"/>
          </a:p>
          <a:p>
            <a:pPr lvl="0"/>
            <a:endParaRPr lang="es-AR" dirty="0"/>
          </a:p>
          <a:p>
            <a:endParaRPr lang="es-AR" dirty="0"/>
          </a:p>
        </p:txBody>
      </p:sp>
      <p:sp>
        <p:nvSpPr>
          <p:cNvPr id="4" name="3 CuadroTexto"/>
          <p:cNvSpPr txBox="1"/>
          <p:nvPr/>
        </p:nvSpPr>
        <p:spPr>
          <a:xfrm>
            <a:off x="7415808" y="3974"/>
            <a:ext cx="1728192" cy="369332"/>
          </a:xfrm>
          <a:prstGeom prst="rect">
            <a:avLst/>
          </a:prstGeom>
          <a:noFill/>
        </p:spPr>
        <p:txBody>
          <a:bodyPr wrap="square" rtlCol="0">
            <a:spAutoFit/>
          </a:bodyPr>
          <a:lstStyle/>
          <a:p>
            <a:r>
              <a:rPr lang="es-AR" dirty="0" smtClean="0"/>
              <a:t>Carlos </a:t>
            </a:r>
            <a:r>
              <a:rPr lang="es-AR" dirty="0" err="1" smtClean="0"/>
              <a:t>Moneta</a:t>
            </a:r>
            <a:endParaRPr lang="es-AR" dirty="0"/>
          </a:p>
        </p:txBody>
      </p:sp>
    </p:spTree>
    <p:extLst>
      <p:ext uri="{BB962C8B-B14F-4D97-AF65-F5344CB8AC3E}">
        <p14:creationId xmlns:p14="http://schemas.microsoft.com/office/powerpoint/2010/main" val="425325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309420"/>
          </a:xfrm>
          <a:prstGeom prst="rect">
            <a:avLst/>
          </a:prstGeom>
          <a:noFill/>
        </p:spPr>
        <p:txBody>
          <a:bodyPr wrap="square" rtlCol="0">
            <a:spAutoFit/>
          </a:bodyPr>
          <a:lstStyle/>
          <a:p>
            <a:pPr algn="ctr"/>
            <a:endParaRPr lang="es-AR" sz="2800" b="1" dirty="0" smtClean="0"/>
          </a:p>
          <a:p>
            <a:pPr algn="ctr"/>
            <a:r>
              <a:rPr lang="es-AR" sz="2800" b="1" dirty="0" smtClean="0"/>
              <a:t>¿Por qué Asia del Pacífico como «Unidad Marco» para el tratamiento del tema? </a:t>
            </a:r>
            <a:r>
              <a:rPr lang="es-AR" sz="2800" dirty="0" smtClean="0"/>
              <a:t> </a:t>
            </a:r>
          </a:p>
          <a:p>
            <a:pPr algn="ctr"/>
            <a:r>
              <a:rPr lang="es-AR" sz="2800" u="sng" dirty="0" smtClean="0"/>
              <a:t>Dimensiones Geopolítica y Geoeconómica de A.P.</a:t>
            </a:r>
          </a:p>
          <a:p>
            <a:pPr algn="ctr"/>
            <a:endParaRPr lang="es-AR" sz="2800" u="sng" dirty="0" smtClean="0"/>
          </a:p>
          <a:p>
            <a:pPr marL="457200" indent="-457200">
              <a:buFont typeface="Arial" pitchFamily="34" charset="0"/>
              <a:buChar char="•"/>
            </a:pPr>
            <a:r>
              <a:rPr lang="es-AR" sz="2400" dirty="0" smtClean="0"/>
              <a:t>Incidencia regional y global de Mega  Acuerdos Preferenciales (RCEP y TPP)</a:t>
            </a:r>
          </a:p>
          <a:p>
            <a:pPr marL="457200" indent="-457200">
              <a:buFont typeface="Arial" pitchFamily="34" charset="0"/>
              <a:buChar char="•"/>
            </a:pPr>
            <a:r>
              <a:rPr lang="es-AR" sz="2400" dirty="0" smtClean="0"/>
              <a:t>Papel que ocupan la R.P. China, Japón, el Sudeste Asiático e India y sus empresas en la restructuración productiva y tecnológica mundial </a:t>
            </a:r>
          </a:p>
          <a:p>
            <a:pPr marL="285750" indent="-285750">
              <a:buFont typeface="Arial" pitchFamily="34" charset="0"/>
              <a:buChar char="•"/>
            </a:pPr>
            <a:r>
              <a:rPr lang="es-AR" sz="2400" dirty="0" smtClean="0"/>
              <a:t>Alta incidencia geoeconómica y política sobre otras regiones de los procesos de «cooperación competitiva» que tienen lugar entre los países de la Cuenca.</a:t>
            </a:r>
          </a:p>
          <a:p>
            <a:pPr marL="285750" indent="-285750">
              <a:buFont typeface="Arial" pitchFamily="34" charset="0"/>
              <a:buChar char="•"/>
            </a:pPr>
            <a:r>
              <a:rPr lang="es-AR" sz="2400" dirty="0" smtClean="0"/>
              <a:t>Impacto de los procesos de conectividad terrestre y marítima en AP-Eurasia</a:t>
            </a:r>
          </a:p>
          <a:p>
            <a:pPr marL="285750" indent="-285750">
              <a:buFont typeface="Arial" pitchFamily="34" charset="0"/>
              <a:buChar char="•"/>
            </a:pPr>
            <a:r>
              <a:rPr lang="es-AR" sz="2400" dirty="0" smtClean="0"/>
              <a:t>Las posibilidades que brindan y los obstáculos que presentan para la inserción política y económico-comercial externa de ALC </a:t>
            </a:r>
          </a:p>
        </p:txBody>
      </p:sp>
      <p:sp>
        <p:nvSpPr>
          <p:cNvPr id="3" name="2 CuadroTexto"/>
          <p:cNvSpPr txBox="1"/>
          <p:nvPr/>
        </p:nvSpPr>
        <p:spPr>
          <a:xfrm>
            <a:off x="7415808" y="3974"/>
            <a:ext cx="1728192" cy="369332"/>
          </a:xfrm>
          <a:prstGeom prst="rect">
            <a:avLst/>
          </a:prstGeom>
          <a:noFill/>
        </p:spPr>
        <p:txBody>
          <a:bodyPr wrap="square" rtlCol="0">
            <a:spAutoFit/>
          </a:bodyPr>
          <a:lstStyle/>
          <a:p>
            <a:r>
              <a:rPr lang="es-AR" dirty="0" smtClean="0"/>
              <a:t>Carlos </a:t>
            </a:r>
            <a:r>
              <a:rPr lang="es-AR" dirty="0" err="1" smtClean="0"/>
              <a:t>Moneta</a:t>
            </a:r>
            <a:endParaRPr lang="es-AR" dirty="0"/>
          </a:p>
        </p:txBody>
      </p:sp>
    </p:spTree>
    <p:extLst>
      <p:ext uri="{BB962C8B-B14F-4D97-AF65-F5344CB8AC3E}">
        <p14:creationId xmlns:p14="http://schemas.microsoft.com/office/powerpoint/2010/main" val="3937437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5 Marcador de número de diapositiva"/>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D5BF6B0-BB36-424B-951C-6423588C8E7C}" type="slidenum">
              <a:rPr lang="es-AR" smtClean="0">
                <a:solidFill>
                  <a:srgbClr val="898989"/>
                </a:solidFill>
                <a:latin typeface="Calibri" pitchFamily="34" charset="0"/>
              </a:rPr>
              <a:pPr eaLnBrk="1" hangingPunct="1"/>
              <a:t>4</a:t>
            </a:fld>
            <a:endParaRPr lang="es-AR" smtClean="0">
              <a:solidFill>
                <a:srgbClr val="898989"/>
              </a:solidFill>
              <a:latin typeface="Calibri" pitchFamily="34" charset="0"/>
            </a:endParaRPr>
          </a:p>
        </p:txBody>
      </p:sp>
      <p:sp>
        <p:nvSpPr>
          <p:cNvPr id="136195" name="Text Box 5"/>
          <p:cNvSpPr txBox="1">
            <a:spLocks noChangeArrowheads="1"/>
          </p:cNvSpPr>
          <p:nvPr/>
        </p:nvSpPr>
        <p:spPr bwMode="auto">
          <a:xfrm>
            <a:off x="0" y="30480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sz="1600" b="1" dirty="0">
                <a:solidFill>
                  <a:srgbClr val="000000"/>
                </a:solidFill>
              </a:rPr>
              <a:t>JAPÓN: DATOS </a:t>
            </a:r>
            <a:r>
              <a:rPr lang="es-ES" sz="1600" b="1" dirty="0" smtClean="0">
                <a:solidFill>
                  <a:srgbClr val="000000"/>
                </a:solidFill>
              </a:rPr>
              <a:t>BÁSICOS</a:t>
            </a:r>
            <a:endParaRPr lang="es-ES" sz="1600" b="1" dirty="0">
              <a:solidFill>
                <a:srgbClr val="000000"/>
              </a:solidFill>
            </a:endParaRPr>
          </a:p>
        </p:txBody>
      </p:sp>
      <p:sp>
        <p:nvSpPr>
          <p:cNvPr id="136196" name="Text Box 5"/>
          <p:cNvSpPr txBox="1">
            <a:spLocks noChangeArrowheads="1"/>
          </p:cNvSpPr>
          <p:nvPr/>
        </p:nvSpPr>
        <p:spPr bwMode="auto">
          <a:xfrm>
            <a:off x="275343" y="756610"/>
            <a:ext cx="885825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85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600"/>
              </a:spcBef>
              <a:spcAft>
                <a:spcPts val="600"/>
              </a:spcAft>
            </a:pPr>
            <a:r>
              <a:rPr lang="es-ES" sz="1400" b="1" u="sng" dirty="0">
                <a:solidFill>
                  <a:srgbClr val="000000"/>
                </a:solidFill>
              </a:rPr>
              <a:t>Población</a:t>
            </a:r>
            <a:r>
              <a:rPr lang="es-ES" sz="1400" b="1" dirty="0">
                <a:solidFill>
                  <a:srgbClr val="000000"/>
                </a:solidFill>
              </a:rPr>
              <a:t>: </a:t>
            </a:r>
            <a:r>
              <a:rPr lang="es-ES" sz="1400" dirty="0" smtClean="0">
                <a:solidFill>
                  <a:srgbClr val="000000"/>
                </a:solidFill>
              </a:rPr>
              <a:t>127 </a:t>
            </a:r>
            <a:r>
              <a:rPr lang="es-ES" sz="1400" dirty="0">
                <a:solidFill>
                  <a:srgbClr val="000000"/>
                </a:solidFill>
              </a:rPr>
              <a:t>millones de habitantes</a:t>
            </a:r>
          </a:p>
          <a:p>
            <a:pPr eaLnBrk="1" hangingPunct="1">
              <a:spcBef>
                <a:spcPts val="600"/>
              </a:spcBef>
              <a:spcAft>
                <a:spcPts val="600"/>
              </a:spcAft>
            </a:pPr>
            <a:r>
              <a:rPr lang="es-ES" sz="1400" b="1" u="sng" dirty="0">
                <a:solidFill>
                  <a:srgbClr val="000000"/>
                </a:solidFill>
              </a:rPr>
              <a:t>Tasa de crecimiento de la población</a:t>
            </a:r>
            <a:r>
              <a:rPr lang="es-ES" sz="1400" b="1" dirty="0">
                <a:solidFill>
                  <a:srgbClr val="000000"/>
                </a:solidFill>
              </a:rPr>
              <a:t>: </a:t>
            </a:r>
            <a:r>
              <a:rPr lang="es-ES" sz="1400" dirty="0">
                <a:solidFill>
                  <a:srgbClr val="000000"/>
                </a:solidFill>
              </a:rPr>
              <a:t>-0,2%</a:t>
            </a:r>
          </a:p>
          <a:p>
            <a:pPr eaLnBrk="1" hangingPunct="1">
              <a:spcBef>
                <a:spcPts val="600"/>
              </a:spcBef>
              <a:spcAft>
                <a:spcPts val="600"/>
              </a:spcAft>
            </a:pPr>
            <a:r>
              <a:rPr lang="es-ES" sz="1400" b="1" u="sng" dirty="0">
                <a:solidFill>
                  <a:srgbClr val="000000"/>
                </a:solidFill>
              </a:rPr>
              <a:t>PIB</a:t>
            </a:r>
            <a:r>
              <a:rPr lang="es-ES" sz="1400" b="1" dirty="0">
                <a:solidFill>
                  <a:srgbClr val="000000"/>
                </a:solidFill>
              </a:rPr>
              <a:t>: </a:t>
            </a:r>
            <a:r>
              <a:rPr lang="es-ES" sz="1400" dirty="0" smtClean="0">
                <a:solidFill>
                  <a:srgbClr val="000000"/>
                </a:solidFill>
              </a:rPr>
              <a:t>4600 </a:t>
            </a:r>
            <a:r>
              <a:rPr lang="es-ES" sz="1400" dirty="0">
                <a:solidFill>
                  <a:srgbClr val="000000"/>
                </a:solidFill>
              </a:rPr>
              <a:t>billones de dólares U</a:t>
            </a:r>
            <a:r>
              <a:rPr lang="es-ES" sz="1400" dirty="0" smtClean="0">
                <a:solidFill>
                  <a:srgbClr val="000000"/>
                </a:solidFill>
              </a:rPr>
              <a:t>$. </a:t>
            </a:r>
            <a:endParaRPr lang="es-ES" sz="1400" dirty="0">
              <a:solidFill>
                <a:srgbClr val="000000"/>
              </a:solidFill>
            </a:endParaRPr>
          </a:p>
          <a:p>
            <a:pPr eaLnBrk="1" hangingPunct="1">
              <a:spcBef>
                <a:spcPts val="600"/>
              </a:spcBef>
              <a:spcAft>
                <a:spcPts val="600"/>
              </a:spcAft>
            </a:pPr>
            <a:r>
              <a:rPr lang="es-ES" sz="1400" b="1" u="sng" dirty="0">
                <a:solidFill>
                  <a:srgbClr val="000000"/>
                </a:solidFill>
              </a:rPr>
              <a:t>PIB per cápita</a:t>
            </a:r>
            <a:r>
              <a:rPr lang="es-ES" sz="1400" b="1" dirty="0">
                <a:solidFill>
                  <a:srgbClr val="000000"/>
                </a:solidFill>
              </a:rPr>
              <a:t>: </a:t>
            </a:r>
            <a:r>
              <a:rPr lang="es-ES" sz="1400" dirty="0" smtClean="0">
                <a:solidFill>
                  <a:srgbClr val="000000"/>
                </a:solidFill>
              </a:rPr>
              <a:t>42</a:t>
            </a:r>
            <a:r>
              <a:rPr lang="es-ES" sz="1400" dirty="0" smtClean="0">
                <a:solidFill>
                  <a:srgbClr val="000000"/>
                </a:solidFill>
              </a:rPr>
              <a:t>.000 </a:t>
            </a:r>
            <a:r>
              <a:rPr lang="es-ES" sz="1400" dirty="0">
                <a:solidFill>
                  <a:srgbClr val="000000"/>
                </a:solidFill>
              </a:rPr>
              <a:t>dólares U$</a:t>
            </a:r>
          </a:p>
          <a:p>
            <a:pPr eaLnBrk="1" hangingPunct="1">
              <a:spcBef>
                <a:spcPts val="600"/>
              </a:spcBef>
              <a:spcAft>
                <a:spcPts val="600"/>
              </a:spcAft>
            </a:pPr>
            <a:r>
              <a:rPr lang="es-ES" sz="1400" dirty="0">
                <a:solidFill>
                  <a:srgbClr val="000000"/>
                </a:solidFill>
              </a:rPr>
              <a:t>Hasta 2008, </a:t>
            </a:r>
            <a:r>
              <a:rPr lang="es-ES" sz="1400" b="1" dirty="0">
                <a:solidFill>
                  <a:srgbClr val="000000"/>
                </a:solidFill>
              </a:rPr>
              <a:t>2° economía mundial</a:t>
            </a:r>
            <a:r>
              <a:rPr lang="es-ES" sz="1400" dirty="0">
                <a:solidFill>
                  <a:srgbClr val="000000"/>
                </a:solidFill>
              </a:rPr>
              <a:t>; en el </a:t>
            </a:r>
            <a:r>
              <a:rPr lang="es-ES" sz="1400" b="1" dirty="0">
                <a:solidFill>
                  <a:srgbClr val="000000"/>
                </a:solidFill>
              </a:rPr>
              <a:t>2009, 3° Inversión en I&amp;D</a:t>
            </a:r>
            <a:r>
              <a:rPr lang="es-ES" sz="1400" dirty="0">
                <a:solidFill>
                  <a:srgbClr val="000000"/>
                </a:solidFill>
              </a:rPr>
              <a:t> (después de EEUU y China)</a:t>
            </a:r>
          </a:p>
          <a:p>
            <a:pPr eaLnBrk="1" hangingPunct="1">
              <a:spcBef>
                <a:spcPts val="600"/>
              </a:spcBef>
              <a:spcAft>
                <a:spcPts val="600"/>
              </a:spcAft>
            </a:pPr>
            <a:r>
              <a:rPr lang="es-ES" sz="1400" b="1" dirty="0">
                <a:solidFill>
                  <a:srgbClr val="000000"/>
                </a:solidFill>
              </a:rPr>
              <a:t>Principales socios comerciales:</a:t>
            </a:r>
            <a:r>
              <a:rPr lang="es-ES" sz="1400" dirty="0">
                <a:solidFill>
                  <a:srgbClr val="000000"/>
                </a:solidFill>
              </a:rPr>
              <a:t> EEUU y China; Alemania, Francia, UK, Brasil, India, </a:t>
            </a:r>
            <a:r>
              <a:rPr lang="es-ES" sz="1400" dirty="0" smtClean="0">
                <a:solidFill>
                  <a:srgbClr val="000000"/>
                </a:solidFill>
              </a:rPr>
              <a:t>ASEAN, Arabia Saudita, Australia</a:t>
            </a:r>
            <a:endParaRPr lang="es-ES" sz="1400" dirty="0">
              <a:solidFill>
                <a:srgbClr val="000000"/>
              </a:solidFill>
            </a:endParaRPr>
          </a:p>
          <a:p>
            <a:pPr eaLnBrk="1" hangingPunct="1">
              <a:spcBef>
                <a:spcPts val="600"/>
              </a:spcBef>
              <a:spcAft>
                <a:spcPts val="600"/>
              </a:spcAft>
            </a:pPr>
            <a:r>
              <a:rPr lang="es-ES" sz="1400" b="1" u="sng" dirty="0">
                <a:solidFill>
                  <a:srgbClr val="000000"/>
                </a:solidFill>
              </a:rPr>
              <a:t>Gobierno</a:t>
            </a:r>
            <a:r>
              <a:rPr lang="es-ES" sz="1400" b="1" dirty="0">
                <a:solidFill>
                  <a:srgbClr val="000000"/>
                </a:solidFill>
              </a:rPr>
              <a:t>: </a:t>
            </a:r>
            <a:r>
              <a:rPr lang="es-ES" sz="1400" dirty="0">
                <a:solidFill>
                  <a:srgbClr val="000000"/>
                </a:solidFill>
              </a:rPr>
              <a:t>Primer Ministro </a:t>
            </a:r>
            <a:r>
              <a:rPr lang="es-ES" sz="1400" dirty="0" err="1">
                <a:solidFill>
                  <a:srgbClr val="000000"/>
                </a:solidFill>
              </a:rPr>
              <a:t>Shinzo</a:t>
            </a:r>
            <a:r>
              <a:rPr lang="es-ES" sz="1400" dirty="0">
                <a:solidFill>
                  <a:srgbClr val="000000"/>
                </a:solidFill>
              </a:rPr>
              <a:t> Abe (12/2012- </a:t>
            </a:r>
            <a:r>
              <a:rPr lang="es-ES" sz="1400" dirty="0" smtClean="0">
                <a:solidFill>
                  <a:srgbClr val="000000"/>
                </a:solidFill>
              </a:rPr>
              <a:t>…)</a:t>
            </a:r>
          </a:p>
          <a:p>
            <a:pPr eaLnBrk="1" hangingPunct="1">
              <a:spcBef>
                <a:spcPts val="600"/>
              </a:spcBef>
              <a:spcAft>
                <a:spcPts val="600"/>
              </a:spcAft>
            </a:pPr>
            <a:r>
              <a:rPr lang="es-ES" sz="1400" b="1" u="sng" dirty="0" smtClean="0">
                <a:solidFill>
                  <a:srgbClr val="000000"/>
                </a:solidFill>
              </a:rPr>
              <a:t>2014: </a:t>
            </a:r>
            <a:r>
              <a:rPr lang="es-ES" sz="1400" dirty="0" smtClean="0">
                <a:solidFill>
                  <a:srgbClr val="000000"/>
                </a:solidFill>
              </a:rPr>
              <a:t>Exportaciones totales: 1683 billones USD. Importaciones: 1822 billones USD. Déficit comercial: 1429 billones USD. </a:t>
            </a:r>
            <a:endParaRPr lang="es-ES" sz="1400" b="1" u="sng" dirty="0">
              <a:solidFill>
                <a:srgbClr val="000000"/>
              </a:solidFill>
            </a:endParaRPr>
          </a:p>
        </p:txBody>
      </p:sp>
      <p:sp>
        <p:nvSpPr>
          <p:cNvPr id="136197" name="Text Box 5"/>
          <p:cNvSpPr txBox="1">
            <a:spLocks noChangeArrowheads="1"/>
          </p:cNvSpPr>
          <p:nvPr/>
        </p:nvSpPr>
        <p:spPr bwMode="auto">
          <a:xfrm>
            <a:off x="285750" y="4048125"/>
            <a:ext cx="88582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85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600"/>
              </a:spcBef>
              <a:spcAft>
                <a:spcPts val="600"/>
              </a:spcAft>
            </a:pPr>
            <a:r>
              <a:rPr lang="es-ES" sz="1400" b="1">
                <a:solidFill>
                  <a:srgbClr val="000000"/>
                </a:solidFill>
              </a:rPr>
              <a:t>Países origen de las mayores importaciones de alimentos:</a:t>
            </a:r>
          </a:p>
          <a:p>
            <a:pPr eaLnBrk="1" hangingPunct="1">
              <a:spcBef>
                <a:spcPts val="600"/>
              </a:spcBef>
              <a:spcAft>
                <a:spcPts val="600"/>
              </a:spcAft>
            </a:pPr>
            <a:r>
              <a:rPr lang="es-ES" sz="1400">
                <a:solidFill>
                  <a:srgbClr val="000000"/>
                </a:solidFill>
              </a:rPr>
              <a:t>Carne: Australia, EEUU, Dinamarca</a:t>
            </a:r>
          </a:p>
          <a:p>
            <a:pPr eaLnBrk="1" hangingPunct="1">
              <a:spcBef>
                <a:spcPts val="600"/>
              </a:spcBef>
              <a:spcAft>
                <a:spcPts val="600"/>
              </a:spcAft>
            </a:pPr>
            <a:r>
              <a:rPr lang="es-ES" sz="1400">
                <a:solidFill>
                  <a:srgbClr val="000000"/>
                </a:solidFill>
              </a:rPr>
              <a:t>Pescados y crustáceos: China, EEUU, Rusia</a:t>
            </a:r>
          </a:p>
          <a:p>
            <a:pPr eaLnBrk="1" hangingPunct="1">
              <a:spcBef>
                <a:spcPts val="600"/>
              </a:spcBef>
              <a:spcAft>
                <a:spcPts val="600"/>
              </a:spcAft>
            </a:pPr>
            <a:r>
              <a:rPr lang="es-ES" sz="1400">
                <a:solidFill>
                  <a:srgbClr val="000000"/>
                </a:solidFill>
              </a:rPr>
              <a:t>Frutas: EEUU, Filipinas, China</a:t>
            </a:r>
          </a:p>
          <a:p>
            <a:pPr eaLnBrk="1" hangingPunct="1">
              <a:spcBef>
                <a:spcPts val="600"/>
              </a:spcBef>
              <a:spcAft>
                <a:spcPts val="600"/>
              </a:spcAft>
            </a:pPr>
            <a:r>
              <a:rPr lang="es-ES" sz="1400">
                <a:solidFill>
                  <a:srgbClr val="000000"/>
                </a:solidFill>
              </a:rPr>
              <a:t>Vegetales: China, EEUU, Corea del Sur</a:t>
            </a:r>
          </a:p>
          <a:p>
            <a:pPr eaLnBrk="1" hangingPunct="1">
              <a:spcBef>
                <a:spcPts val="600"/>
              </a:spcBef>
              <a:spcAft>
                <a:spcPts val="600"/>
              </a:spcAft>
            </a:pPr>
            <a:r>
              <a:rPr lang="es-ES" sz="1400">
                <a:solidFill>
                  <a:srgbClr val="000000"/>
                </a:solidFill>
              </a:rPr>
              <a:t>Bebidas: Francia, EEUU, Inglaterra</a:t>
            </a:r>
          </a:p>
          <a:p>
            <a:pPr eaLnBrk="1" hangingPunct="1">
              <a:spcBef>
                <a:spcPts val="600"/>
              </a:spcBef>
              <a:spcAft>
                <a:spcPts val="600"/>
              </a:spcAft>
            </a:pPr>
            <a:r>
              <a:rPr lang="es-ES" sz="1400">
                <a:solidFill>
                  <a:srgbClr val="000000"/>
                </a:solidFill>
              </a:rPr>
              <a:t>Lácteos: Australia, Nueva Zelanda, EEUU</a:t>
            </a:r>
          </a:p>
        </p:txBody>
      </p:sp>
      <p:sp>
        <p:nvSpPr>
          <p:cNvPr id="136198" name="Text Box 6"/>
          <p:cNvSpPr txBox="1">
            <a:spLocks noChangeArrowheads="1"/>
          </p:cNvSpPr>
          <p:nvPr/>
        </p:nvSpPr>
        <p:spPr bwMode="auto">
          <a:xfrm>
            <a:off x="7308850" y="0"/>
            <a:ext cx="1835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MX" sz="1400" b="1"/>
              <a:t>CARLOS MONETA</a:t>
            </a:r>
            <a:endParaRPr lang="es-ES" sz="1400" b="1"/>
          </a:p>
        </p:txBody>
      </p:sp>
    </p:spTree>
    <p:extLst>
      <p:ext uri="{BB962C8B-B14F-4D97-AF65-F5344CB8AC3E}">
        <p14:creationId xmlns:p14="http://schemas.microsoft.com/office/powerpoint/2010/main" val="859735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AR" sz="3600" b="1" dirty="0" smtClean="0"/>
              <a:t>Relaciones externas Japón en Asia. Objetivos y acciones I</a:t>
            </a:r>
            <a:endParaRPr lang="es-AR" sz="3600" b="1" dirty="0"/>
          </a:p>
        </p:txBody>
      </p:sp>
      <p:sp>
        <p:nvSpPr>
          <p:cNvPr id="3" name="2 Marcador de contenido"/>
          <p:cNvSpPr>
            <a:spLocks noGrp="1"/>
          </p:cNvSpPr>
          <p:nvPr>
            <p:ph idx="1"/>
          </p:nvPr>
        </p:nvSpPr>
        <p:spPr>
          <a:xfrm>
            <a:off x="395536" y="1584439"/>
            <a:ext cx="8229600" cy="4796889"/>
          </a:xfrm>
        </p:spPr>
        <p:txBody>
          <a:bodyPr>
            <a:normAutofit fontScale="77500" lnSpcReduction="20000"/>
          </a:bodyPr>
          <a:lstStyle/>
          <a:p>
            <a:pPr marL="0" lvl="0" indent="0">
              <a:spcAft>
                <a:spcPts val="600"/>
              </a:spcAft>
              <a:buNone/>
            </a:pPr>
            <a:r>
              <a:rPr lang="es-MX" sz="3600" b="1" dirty="0" smtClean="0"/>
              <a:t>Objetivos </a:t>
            </a:r>
          </a:p>
          <a:p>
            <a:pPr lvl="0">
              <a:spcAft>
                <a:spcPts val="600"/>
              </a:spcAft>
            </a:pPr>
            <a:r>
              <a:rPr lang="es-MX" dirty="0" smtClean="0"/>
              <a:t>Asia Pacífico constituye el locus central del Japón si se la compara con otras regiones en desarrollo. </a:t>
            </a:r>
          </a:p>
          <a:p>
            <a:pPr>
              <a:spcAft>
                <a:spcPts val="600"/>
              </a:spcAft>
            </a:pPr>
            <a:r>
              <a:rPr lang="es-MX" dirty="0" smtClean="0"/>
              <a:t>Mantenimiento </a:t>
            </a:r>
            <a:r>
              <a:rPr lang="es-MX" dirty="0"/>
              <a:t>de una estrecha alianza con los EEUU, destinada a disuadir acciones que pudieran desestabilizar a Asia Pacífico y poner en peligro al Japón</a:t>
            </a:r>
            <a:r>
              <a:rPr lang="es-MX" dirty="0" smtClean="0"/>
              <a:t>.</a:t>
            </a:r>
          </a:p>
          <a:p>
            <a:pPr>
              <a:spcAft>
                <a:spcPts val="600"/>
              </a:spcAft>
            </a:pPr>
            <a:r>
              <a:rPr lang="es-MX" dirty="0" smtClean="0"/>
              <a:t>Recuperar o consolidar, según sea el caso, posiciones de liderazgo –particularmente, en el ámbito económico y tecnológico- en el marco asiático. </a:t>
            </a:r>
            <a:endParaRPr lang="es-AR" dirty="0"/>
          </a:p>
          <a:p>
            <a:pPr lvl="0"/>
            <a:endParaRPr lang="es-AR" dirty="0" smtClean="0"/>
          </a:p>
          <a:p>
            <a:pPr marL="0" lvl="0" indent="0">
              <a:spcAft>
                <a:spcPts val="600"/>
              </a:spcAft>
              <a:buNone/>
            </a:pPr>
            <a:r>
              <a:rPr lang="es-MX" dirty="0" smtClean="0"/>
              <a:t>   </a:t>
            </a:r>
            <a:endParaRPr lang="es-AR" dirty="0"/>
          </a:p>
          <a:p>
            <a:pPr marL="0" indent="0">
              <a:buNone/>
            </a:pPr>
            <a:endParaRPr lang="es-AR" dirty="0"/>
          </a:p>
        </p:txBody>
      </p:sp>
      <p:sp>
        <p:nvSpPr>
          <p:cNvPr id="4" name="3 CuadroTexto"/>
          <p:cNvSpPr txBox="1"/>
          <p:nvPr/>
        </p:nvSpPr>
        <p:spPr>
          <a:xfrm>
            <a:off x="7415808" y="3974"/>
            <a:ext cx="1728192" cy="369332"/>
          </a:xfrm>
          <a:prstGeom prst="rect">
            <a:avLst/>
          </a:prstGeom>
          <a:noFill/>
        </p:spPr>
        <p:txBody>
          <a:bodyPr wrap="square" rtlCol="0">
            <a:spAutoFit/>
          </a:bodyPr>
          <a:lstStyle/>
          <a:p>
            <a:r>
              <a:rPr lang="es-AR" dirty="0" smtClean="0"/>
              <a:t>Carlos </a:t>
            </a:r>
            <a:r>
              <a:rPr lang="es-AR" dirty="0" err="1" smtClean="0"/>
              <a:t>Moneta</a:t>
            </a:r>
            <a:endParaRPr lang="es-AR" dirty="0"/>
          </a:p>
        </p:txBody>
      </p:sp>
    </p:spTree>
    <p:extLst>
      <p:ext uri="{BB962C8B-B14F-4D97-AF65-F5344CB8AC3E}">
        <p14:creationId xmlns:p14="http://schemas.microsoft.com/office/powerpoint/2010/main" val="2359073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AR" sz="3600" b="1" dirty="0" smtClean="0"/>
              <a:t>Relaciones externas Japón en Asia. Objetivos y acciones II</a:t>
            </a:r>
            <a:endParaRPr lang="es-AR" sz="3600" b="1" dirty="0"/>
          </a:p>
        </p:txBody>
      </p:sp>
      <p:sp>
        <p:nvSpPr>
          <p:cNvPr id="3" name="2 Marcador de contenido"/>
          <p:cNvSpPr>
            <a:spLocks noGrp="1"/>
          </p:cNvSpPr>
          <p:nvPr>
            <p:ph idx="1"/>
          </p:nvPr>
        </p:nvSpPr>
        <p:spPr>
          <a:xfrm>
            <a:off x="457200" y="1600200"/>
            <a:ext cx="8229600" cy="4925144"/>
          </a:xfrm>
        </p:spPr>
        <p:txBody>
          <a:bodyPr>
            <a:normAutofit fontScale="77500" lnSpcReduction="20000"/>
          </a:bodyPr>
          <a:lstStyle/>
          <a:p>
            <a:pPr marL="0" lvl="0" indent="0">
              <a:buNone/>
            </a:pPr>
            <a:r>
              <a:rPr lang="es-MX" b="1" dirty="0" smtClean="0"/>
              <a:t>Algunos desafíos </a:t>
            </a:r>
          </a:p>
          <a:p>
            <a:pPr lvl="0"/>
            <a:r>
              <a:rPr lang="es-MX" dirty="0" smtClean="0"/>
              <a:t>Requiere un delicado juego de equilibrios entre las acciones orientadas a la construcción de un espacio asiático estable, de crecimiento económico y desarrollo, con cierta independencia de los EEUU y las exigencias de la alianza estratégica con ese país. </a:t>
            </a:r>
            <a:endParaRPr lang="es-AR" dirty="0" smtClean="0"/>
          </a:p>
          <a:p>
            <a:pPr lvl="0"/>
            <a:r>
              <a:rPr lang="es-MX" dirty="0" smtClean="0"/>
              <a:t>La creciente complejidad del “plato de </a:t>
            </a:r>
            <a:r>
              <a:rPr lang="es-MX" dirty="0" err="1" smtClean="0"/>
              <a:t>spaghettis</a:t>
            </a:r>
            <a:r>
              <a:rPr lang="es-MX" dirty="0" smtClean="0"/>
              <a:t>” (</a:t>
            </a:r>
            <a:r>
              <a:rPr lang="es-MX" dirty="0" err="1" smtClean="0"/>
              <a:t>spaghetti</a:t>
            </a:r>
            <a:r>
              <a:rPr lang="es-MX" dirty="0" smtClean="0"/>
              <a:t> </a:t>
            </a:r>
            <a:r>
              <a:rPr lang="es-MX" dirty="0" err="1" smtClean="0"/>
              <a:t>bowl</a:t>
            </a:r>
            <a:r>
              <a:rPr lang="es-MX" dirty="0" smtClean="0"/>
              <a:t>) configurado por múltiples “alianzas estratégicas” y “Acuerdos Económicos Preferenciales”, que cuentan con la participación de Japón, junto a otras potencias desarrolladas y emergentes (</a:t>
            </a:r>
            <a:r>
              <a:rPr lang="es-MX" dirty="0" err="1" smtClean="0"/>
              <a:t>ej</a:t>
            </a:r>
            <a:r>
              <a:rPr lang="es-MX" dirty="0" smtClean="0"/>
              <a:t>: TTP; RECEP; Acuerdo UE-Japón, en negociación). </a:t>
            </a:r>
          </a:p>
          <a:p>
            <a:r>
              <a:rPr lang="es-MX" dirty="0" smtClean="0"/>
              <a:t>Japón necesita adaptarse a las condiciones de la nueva gobernabilidad internacional. (dificultades para aceptar el nuevo papel de los países emergentes).</a:t>
            </a:r>
          </a:p>
          <a:p>
            <a:pPr marL="0" indent="0">
              <a:buNone/>
            </a:pPr>
            <a:endParaRPr lang="es-AR" dirty="0"/>
          </a:p>
        </p:txBody>
      </p:sp>
      <p:sp>
        <p:nvSpPr>
          <p:cNvPr id="4" name="3 CuadroTexto"/>
          <p:cNvSpPr txBox="1"/>
          <p:nvPr/>
        </p:nvSpPr>
        <p:spPr>
          <a:xfrm>
            <a:off x="7415808" y="3974"/>
            <a:ext cx="1728192" cy="369332"/>
          </a:xfrm>
          <a:prstGeom prst="rect">
            <a:avLst/>
          </a:prstGeom>
          <a:noFill/>
        </p:spPr>
        <p:txBody>
          <a:bodyPr wrap="square" rtlCol="0">
            <a:spAutoFit/>
          </a:bodyPr>
          <a:lstStyle/>
          <a:p>
            <a:r>
              <a:rPr lang="es-AR" dirty="0" smtClean="0"/>
              <a:t>Carlos </a:t>
            </a:r>
            <a:r>
              <a:rPr lang="es-AR" dirty="0" err="1" smtClean="0"/>
              <a:t>Moneta</a:t>
            </a:r>
            <a:endParaRPr lang="es-AR" dirty="0"/>
          </a:p>
        </p:txBody>
      </p:sp>
    </p:spTree>
    <p:extLst>
      <p:ext uri="{BB962C8B-B14F-4D97-AF65-F5344CB8AC3E}">
        <p14:creationId xmlns:p14="http://schemas.microsoft.com/office/powerpoint/2010/main" val="1478551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b="1" dirty="0" smtClean="0"/>
              <a:t>Relaciones externas Japón en Asia. Objetivos y acciones III</a:t>
            </a:r>
            <a:endParaRPr lang="es-AR" dirty="0"/>
          </a:p>
        </p:txBody>
      </p:sp>
      <p:sp>
        <p:nvSpPr>
          <p:cNvPr id="3" name="2 Marcador de contenido"/>
          <p:cNvSpPr>
            <a:spLocks noGrp="1"/>
          </p:cNvSpPr>
          <p:nvPr>
            <p:ph idx="1"/>
          </p:nvPr>
        </p:nvSpPr>
        <p:spPr>
          <a:xfrm>
            <a:off x="457200" y="1484784"/>
            <a:ext cx="8229600" cy="4641379"/>
          </a:xfrm>
        </p:spPr>
        <p:txBody>
          <a:bodyPr>
            <a:normAutofit fontScale="70000" lnSpcReduction="20000"/>
          </a:bodyPr>
          <a:lstStyle/>
          <a:p>
            <a:pPr marL="0" lvl="0" indent="0">
              <a:spcAft>
                <a:spcPts val="600"/>
              </a:spcAft>
              <a:buNone/>
            </a:pPr>
            <a:r>
              <a:rPr lang="es-MX" b="1" dirty="0" smtClean="0"/>
              <a:t>Acciones </a:t>
            </a:r>
          </a:p>
          <a:p>
            <a:pPr>
              <a:spcAft>
                <a:spcPts val="600"/>
              </a:spcAft>
            </a:pPr>
            <a:r>
              <a:rPr lang="es-MX" dirty="0" smtClean="0"/>
              <a:t>Diplomacia proactiva nipona, mediante el fortalecimiento de sus relaciones con Corea del Sur, Sudeste Asiático, Australia, Nueva Zelanda e India. Se procurará mejorar las relaciones sino-niponas</a:t>
            </a:r>
            <a:endParaRPr lang="es-AR" dirty="0" smtClean="0"/>
          </a:p>
          <a:p>
            <a:pPr>
              <a:spcAft>
                <a:spcPts val="600"/>
              </a:spcAft>
            </a:pPr>
            <a:r>
              <a:rPr lang="es-MX" dirty="0" smtClean="0"/>
              <a:t>Activa gestión de promoción y desarrollo de redes y mecanismos de integración: Cumbre de Asia del Este (EAS – East Asia Summit), ASEAN; Foro Regional ASEAN (ARF); Conferencia de Cooperación Económica de Asia Pacífico (APEC) y los distintas “Asociaciones Estratégicas” y RTA (Acuerdos Comerciales Regionales) que rápidamente van cubriendo el espacio </a:t>
            </a:r>
            <a:r>
              <a:rPr lang="es-MX" dirty="0" err="1" smtClean="0"/>
              <a:t>intra</a:t>
            </a:r>
            <a:r>
              <a:rPr lang="es-MX" dirty="0" smtClean="0"/>
              <a:t>-Asiático.</a:t>
            </a:r>
            <a:endParaRPr lang="es-AR" dirty="0" smtClean="0"/>
          </a:p>
          <a:p>
            <a:pPr>
              <a:spcAft>
                <a:spcPts val="600"/>
              </a:spcAft>
            </a:pPr>
            <a:r>
              <a:rPr lang="es-MX" dirty="0" smtClean="0"/>
              <a:t>Aplicación selectiva de diferentes tipos de cooperación que contribuyan a fortalecer la gobernabilidad, consolidar la paz y promover el desarrollo en A.P.  </a:t>
            </a:r>
          </a:p>
          <a:p>
            <a:endParaRPr lang="es-AR" dirty="0"/>
          </a:p>
        </p:txBody>
      </p:sp>
      <p:sp>
        <p:nvSpPr>
          <p:cNvPr id="4" name="3 CuadroTexto"/>
          <p:cNvSpPr txBox="1"/>
          <p:nvPr/>
        </p:nvSpPr>
        <p:spPr>
          <a:xfrm>
            <a:off x="7415808" y="3974"/>
            <a:ext cx="1728192" cy="369332"/>
          </a:xfrm>
          <a:prstGeom prst="rect">
            <a:avLst/>
          </a:prstGeom>
          <a:noFill/>
        </p:spPr>
        <p:txBody>
          <a:bodyPr wrap="square" rtlCol="0">
            <a:spAutoFit/>
          </a:bodyPr>
          <a:lstStyle/>
          <a:p>
            <a:r>
              <a:rPr lang="es-AR" dirty="0" smtClean="0"/>
              <a:t>Carlos </a:t>
            </a:r>
            <a:r>
              <a:rPr lang="es-AR" dirty="0" err="1" smtClean="0"/>
              <a:t>Moneta</a:t>
            </a:r>
            <a:endParaRPr lang="es-AR" dirty="0"/>
          </a:p>
        </p:txBody>
      </p:sp>
    </p:spTree>
    <p:extLst>
      <p:ext uri="{BB962C8B-B14F-4D97-AF65-F5344CB8AC3E}">
        <p14:creationId xmlns:p14="http://schemas.microsoft.com/office/powerpoint/2010/main" val="333953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AR" sz="3200" b="1" dirty="0" smtClean="0"/>
              <a:t>Las interacciones China- Japón: ¿Diferendos territoriales (Islas </a:t>
            </a:r>
            <a:r>
              <a:rPr lang="es-AR" sz="3200" b="1" dirty="0" err="1" smtClean="0"/>
              <a:t>Senkaku</a:t>
            </a:r>
            <a:r>
              <a:rPr lang="es-AR" sz="3200" b="1" dirty="0" smtClean="0"/>
              <a:t>) y «cooperación competitiva»? I</a:t>
            </a:r>
            <a:endParaRPr lang="es-AR" sz="3200" dirty="0"/>
          </a:p>
        </p:txBody>
      </p:sp>
      <p:sp>
        <p:nvSpPr>
          <p:cNvPr id="3" name="2 Marcador de contenido"/>
          <p:cNvSpPr>
            <a:spLocks noGrp="1"/>
          </p:cNvSpPr>
          <p:nvPr>
            <p:ph idx="1"/>
          </p:nvPr>
        </p:nvSpPr>
        <p:spPr/>
        <p:txBody>
          <a:bodyPr>
            <a:normAutofit/>
          </a:bodyPr>
          <a:lstStyle/>
          <a:p>
            <a:pPr marL="0" indent="0">
              <a:buNone/>
            </a:pPr>
            <a:r>
              <a:rPr lang="es-AR" sz="2400" b="1" dirty="0" smtClean="0"/>
              <a:t>El factor «China»</a:t>
            </a:r>
          </a:p>
          <a:p>
            <a:pPr marL="0" indent="0">
              <a:buNone/>
            </a:pPr>
            <a:endParaRPr lang="es-AR" sz="2400" dirty="0" smtClean="0"/>
          </a:p>
          <a:p>
            <a:pPr marL="0" indent="0">
              <a:buNone/>
            </a:pPr>
            <a:r>
              <a:rPr lang="es-AR" sz="2400" b="1" dirty="0" smtClean="0"/>
              <a:t>Período de la «Guerra Fría»</a:t>
            </a:r>
            <a:r>
              <a:rPr lang="es-AR" sz="2400" dirty="0" smtClean="0"/>
              <a:t>: Política exterior nipona centrada en crecimiento económico  y expansión global; defensa y seguridad ocupan un segundo lugar</a:t>
            </a:r>
          </a:p>
          <a:p>
            <a:pPr marL="0" indent="0">
              <a:buNone/>
            </a:pPr>
            <a:endParaRPr lang="es-AR" sz="2400" dirty="0"/>
          </a:p>
          <a:p>
            <a:pPr marL="0" indent="0">
              <a:buNone/>
            </a:pPr>
            <a:r>
              <a:rPr lang="es-AR" sz="2400" b="1" dirty="0" smtClean="0"/>
              <a:t>Ascenso de China a «gran potencia»: </a:t>
            </a:r>
            <a:r>
              <a:rPr lang="es-AR" sz="2400" dirty="0" smtClean="0"/>
              <a:t>expansión geoeconómica y geopolítica china representa un desafío a la posición estadounidense en Asia Pacífico y a la estructura de la alianza EEUU-Japón </a:t>
            </a:r>
            <a:endParaRPr lang="es-AR" sz="2400" b="1" dirty="0"/>
          </a:p>
        </p:txBody>
      </p:sp>
      <p:sp>
        <p:nvSpPr>
          <p:cNvPr id="4" name="3 CuadroTexto"/>
          <p:cNvSpPr txBox="1"/>
          <p:nvPr/>
        </p:nvSpPr>
        <p:spPr>
          <a:xfrm>
            <a:off x="7415808" y="3974"/>
            <a:ext cx="1728192" cy="369332"/>
          </a:xfrm>
          <a:prstGeom prst="rect">
            <a:avLst/>
          </a:prstGeom>
          <a:noFill/>
        </p:spPr>
        <p:txBody>
          <a:bodyPr wrap="square" rtlCol="0">
            <a:spAutoFit/>
          </a:bodyPr>
          <a:lstStyle/>
          <a:p>
            <a:r>
              <a:rPr lang="es-AR" dirty="0" smtClean="0"/>
              <a:t>Carlos </a:t>
            </a:r>
            <a:r>
              <a:rPr lang="es-AR" dirty="0" err="1" smtClean="0"/>
              <a:t>Moneta</a:t>
            </a:r>
            <a:endParaRPr lang="es-AR" dirty="0"/>
          </a:p>
        </p:txBody>
      </p:sp>
    </p:spTree>
    <p:extLst>
      <p:ext uri="{BB962C8B-B14F-4D97-AF65-F5344CB8AC3E}">
        <p14:creationId xmlns:p14="http://schemas.microsoft.com/office/powerpoint/2010/main" val="398935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4544" y="184665"/>
            <a:ext cx="8857646" cy="940966"/>
          </a:xfrm>
        </p:spPr>
        <p:txBody>
          <a:bodyPr>
            <a:noAutofit/>
          </a:bodyPr>
          <a:lstStyle/>
          <a:p>
            <a:r>
              <a:rPr lang="es-AR" sz="3200" b="1" dirty="0" smtClean="0"/>
              <a:t>Japón: zona económica exclusiva y litigio de fronteras</a:t>
            </a:r>
            <a:endParaRPr lang="es-AR" sz="3200" b="1"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1124744"/>
            <a:ext cx="5184576" cy="5539934"/>
          </a:xfrm>
        </p:spPr>
      </p:pic>
      <p:sp>
        <p:nvSpPr>
          <p:cNvPr id="5" name="4 CuadroTexto"/>
          <p:cNvSpPr txBox="1"/>
          <p:nvPr/>
        </p:nvSpPr>
        <p:spPr>
          <a:xfrm>
            <a:off x="7415808" y="6488668"/>
            <a:ext cx="1728192" cy="369332"/>
          </a:xfrm>
          <a:prstGeom prst="rect">
            <a:avLst/>
          </a:prstGeom>
          <a:noFill/>
        </p:spPr>
        <p:txBody>
          <a:bodyPr wrap="square" rtlCol="0">
            <a:spAutoFit/>
          </a:bodyPr>
          <a:lstStyle/>
          <a:p>
            <a:r>
              <a:rPr lang="es-AR" dirty="0" smtClean="0"/>
              <a:t>Carlos </a:t>
            </a:r>
            <a:r>
              <a:rPr lang="es-AR" dirty="0" err="1" smtClean="0"/>
              <a:t>Moneta</a:t>
            </a:r>
            <a:endParaRPr lang="es-AR" dirty="0"/>
          </a:p>
        </p:txBody>
      </p:sp>
      <p:sp>
        <p:nvSpPr>
          <p:cNvPr id="6" name="Text Box 6"/>
          <p:cNvSpPr txBox="1">
            <a:spLocks noChangeArrowheads="1"/>
          </p:cNvSpPr>
          <p:nvPr/>
        </p:nvSpPr>
        <p:spPr bwMode="auto">
          <a:xfrm>
            <a:off x="7415808" y="-1"/>
            <a:ext cx="18367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s-MX" dirty="0"/>
              <a:t>Carlos </a:t>
            </a:r>
            <a:r>
              <a:rPr lang="es-MX" dirty="0" err="1"/>
              <a:t>Moneta</a:t>
            </a:r>
            <a:endParaRPr lang="es-ES" dirty="0"/>
          </a:p>
        </p:txBody>
      </p:sp>
    </p:spTree>
    <p:extLst>
      <p:ext uri="{BB962C8B-B14F-4D97-AF65-F5344CB8AC3E}">
        <p14:creationId xmlns:p14="http://schemas.microsoft.com/office/powerpoint/2010/main" val="11754272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2546</Words>
  <Application>Microsoft Office PowerPoint</Application>
  <PresentationFormat>Presentación en pantalla (4:3)</PresentationFormat>
  <Paragraphs>242</Paragraphs>
  <Slides>28</Slides>
  <Notes>2</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IEERI</vt:lpstr>
      <vt:lpstr>Presentación de PowerPoint</vt:lpstr>
      <vt:lpstr>Presentación de PowerPoint</vt:lpstr>
      <vt:lpstr>Presentación de PowerPoint</vt:lpstr>
      <vt:lpstr>Relaciones externas Japón en Asia. Objetivos y acciones I</vt:lpstr>
      <vt:lpstr>Relaciones externas Japón en Asia. Objetivos y acciones II</vt:lpstr>
      <vt:lpstr>Relaciones externas Japón en Asia. Objetivos y acciones III</vt:lpstr>
      <vt:lpstr>Las interacciones China- Japón: ¿Diferendos territoriales (Islas Senkaku) y «cooperación competitiva»? I</vt:lpstr>
      <vt:lpstr>Japón: zona económica exclusiva y litigio de fronteras</vt:lpstr>
      <vt:lpstr>Las interacciones China- Japón: ¿Diferendos territoriales (Islas Senkaku) y «cooperación competitiva»? II</vt:lpstr>
      <vt:lpstr>Las interacciones China- Japón: ¿Diferendos territoriales (Islas Senkaku) y «cooperación competitiva»? III</vt:lpstr>
      <vt:lpstr>Presentación de PowerPoint</vt:lpstr>
      <vt:lpstr>China- Japón*: hacia el futuro (2016-2030) I </vt:lpstr>
      <vt:lpstr>China- Japón*: hacia el futuro (2016-2030) II </vt:lpstr>
      <vt:lpstr>Proceso de orientación nipón de  los Acuerdos Económicos Regionales y Asociaciones Estratégicas </vt:lpstr>
      <vt:lpstr>                                                             Carlos Moneta MEGA ACUERDOS ECONÓMICOS PREFERENCIALES EN NEGOCIACIÓN </vt:lpstr>
      <vt:lpstr> % cubrimiento del comercio nipón vía TLCs y Mega Acuerdos</vt:lpstr>
      <vt:lpstr>Presentación de PowerPoint</vt:lpstr>
      <vt:lpstr>Presentación de PowerPoint</vt:lpstr>
      <vt:lpstr>El crecimiento de la clase media mundial (2010-2020) se concentra en Asia</vt:lpstr>
      <vt:lpstr>Presentación de PowerPoint</vt:lpstr>
      <vt:lpstr>Japón: Comercio con América Latina</vt:lpstr>
      <vt:lpstr>Presentación de PowerPoint</vt:lpstr>
      <vt:lpstr>Comercio e inversiones con América Latina/Caribe</vt:lpstr>
      <vt:lpstr>Exportaciones latinoamericanas al Japón por mayores grupos de productos (en %, 2013)</vt:lpstr>
      <vt:lpstr>Exportaciones de América Latina a China, Japón y Corea (en %, 2011-2014)</vt:lpstr>
      <vt:lpstr>A modo de conclusiones I</vt:lpstr>
      <vt:lpstr>A modo de Conclusiones II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dc:creator>
  <cp:lastModifiedBy>Carlos</cp:lastModifiedBy>
  <cp:revision>12</cp:revision>
  <cp:lastPrinted>2016-05-30T18:18:46Z</cp:lastPrinted>
  <dcterms:created xsi:type="dcterms:W3CDTF">2016-05-30T17:24:29Z</dcterms:created>
  <dcterms:modified xsi:type="dcterms:W3CDTF">2016-05-30T18:18:48Z</dcterms:modified>
</cp:coreProperties>
</file>